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26"/>
  </p:notesMasterIdLst>
  <p:sldIdLst>
    <p:sldId id="256" r:id="rId3"/>
    <p:sldId id="458" r:id="rId4"/>
    <p:sldId id="438" r:id="rId5"/>
    <p:sldId id="477" r:id="rId6"/>
    <p:sldId id="478" r:id="rId7"/>
    <p:sldId id="479" r:id="rId8"/>
    <p:sldId id="480" r:id="rId9"/>
    <p:sldId id="481" r:id="rId10"/>
    <p:sldId id="482" r:id="rId11"/>
    <p:sldId id="483" r:id="rId12"/>
    <p:sldId id="494" r:id="rId13"/>
    <p:sldId id="502" r:id="rId14"/>
    <p:sldId id="484" r:id="rId15"/>
    <p:sldId id="485" r:id="rId16"/>
    <p:sldId id="486" r:id="rId17"/>
    <p:sldId id="487" r:id="rId18"/>
    <p:sldId id="488" r:id="rId19"/>
    <p:sldId id="493" r:id="rId20"/>
    <p:sldId id="489" r:id="rId21"/>
    <p:sldId id="490" r:id="rId22"/>
    <p:sldId id="497" r:id="rId23"/>
    <p:sldId id="498" r:id="rId24"/>
    <p:sldId id="495"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3" d="100"/>
          <a:sy n="123" d="100"/>
        </p:scale>
        <p:origin x="12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匡宏宇" userId="6226a253-862e-4062-9583-ca90ef3a886f" providerId="ADAL" clId="{F49A4790-2362-4A13-BA49-F16318D305EF}"/>
    <pc:docChg chg="custSel addSld delSld modSld">
      <pc:chgData name="匡宏宇" userId="6226a253-862e-4062-9583-ca90ef3a886f" providerId="ADAL" clId="{F49A4790-2362-4A13-BA49-F16318D305EF}" dt="2022-11-06T03:12:11.001" v="499" actId="114"/>
      <pc:docMkLst>
        <pc:docMk/>
      </pc:docMkLst>
      <pc:sldChg chg="addSp modSp mod modAnim">
        <pc:chgData name="匡宏宇" userId="6226a253-862e-4062-9583-ca90ef3a886f" providerId="ADAL" clId="{F49A4790-2362-4A13-BA49-F16318D305EF}" dt="2022-11-06T03:12:11.001" v="499" actId="114"/>
        <pc:sldMkLst>
          <pc:docMk/>
          <pc:sldMk cId="1882205114" sldId="480"/>
        </pc:sldMkLst>
        <pc:spChg chg="mod">
          <ac:chgData name="匡宏宇" userId="6226a253-862e-4062-9583-ca90ef3a886f" providerId="ADAL" clId="{F49A4790-2362-4A13-BA49-F16318D305EF}" dt="2022-11-06T03:12:11.001" v="499" actId="114"/>
          <ac:spMkLst>
            <pc:docMk/>
            <pc:sldMk cId="1882205114" sldId="480"/>
            <ac:spMk id="3" creationId="{C31771FF-99B5-47C2-8D4B-374DE00A2288}"/>
          </ac:spMkLst>
        </pc:spChg>
        <pc:spChg chg="add mod">
          <ac:chgData name="匡宏宇" userId="6226a253-862e-4062-9583-ca90ef3a886f" providerId="ADAL" clId="{F49A4790-2362-4A13-BA49-F16318D305EF}" dt="2022-11-06T03:11:49.419" v="498"/>
          <ac:spMkLst>
            <pc:docMk/>
            <pc:sldMk cId="1882205114" sldId="480"/>
            <ac:spMk id="6" creationId="{3604D17F-F2B2-9ADF-4ADE-CF21084DEE8C}"/>
          </ac:spMkLst>
        </pc:spChg>
      </pc:sldChg>
      <pc:sldChg chg="add del">
        <pc:chgData name="匡宏宇" userId="6226a253-862e-4062-9583-ca90ef3a886f" providerId="ADAL" clId="{F49A4790-2362-4A13-BA49-F16318D305EF}" dt="2022-11-06T03:02:04.011" v="1"/>
        <pc:sldMkLst>
          <pc:docMk/>
          <pc:sldMk cId="58976716" sldId="494"/>
        </pc:sldMkLst>
      </pc:sldChg>
      <pc:sldChg chg="add">
        <pc:chgData name="匡宏宇" userId="6226a253-862e-4062-9583-ca90ef3a886f" providerId="ADAL" clId="{F49A4790-2362-4A13-BA49-F16318D305EF}" dt="2022-11-06T03:02:04.011" v="1"/>
        <pc:sldMkLst>
          <pc:docMk/>
          <pc:sldMk cId="1703098982" sldId="502"/>
        </pc:sldMkLst>
      </pc:sldChg>
    </pc:docChg>
  </pc:docChgLst>
  <pc:docChgLst>
    <pc:chgData name="匡宏宇" userId="6226a253-862e-4062-9583-ca90ef3a886f" providerId="ADAL" clId="{B626AD92-323C-4064-AC46-415BFC98BCA0}"/>
    <pc:docChg chg="custSel modSld">
      <pc:chgData name="匡宏宇" userId="6226a253-862e-4062-9583-ca90ef3a886f" providerId="ADAL" clId="{B626AD92-323C-4064-AC46-415BFC98BCA0}" dt="2021-10-09T01:16:21.215" v="69" actId="5793"/>
      <pc:docMkLst>
        <pc:docMk/>
      </pc:docMkLst>
      <pc:sldChg chg="modSp mod">
        <pc:chgData name="匡宏宇" userId="6226a253-862e-4062-9583-ca90ef3a886f" providerId="ADAL" clId="{B626AD92-323C-4064-AC46-415BFC98BCA0}" dt="2021-10-09T01:16:21.215" v="69" actId="5793"/>
        <pc:sldMkLst>
          <pc:docMk/>
          <pc:sldMk cId="3783095189" sldId="485"/>
        </pc:sldMkLst>
        <pc:spChg chg="mod">
          <ac:chgData name="匡宏宇" userId="6226a253-862e-4062-9583-ca90ef3a886f" providerId="ADAL" clId="{B626AD92-323C-4064-AC46-415BFC98BCA0}" dt="2021-10-09T01:16:21.215" v="69" actId="5793"/>
          <ac:spMkLst>
            <pc:docMk/>
            <pc:sldMk cId="3783095189" sldId="485"/>
            <ac:spMk id="3" creationId="{9EAA26EA-E6BF-4469-B6FA-5CBC3FAC995C}"/>
          </ac:spMkLst>
        </pc:spChg>
      </pc:sldChg>
      <pc:sldChg chg="modSp mod modAnim">
        <pc:chgData name="匡宏宇" userId="6226a253-862e-4062-9583-ca90ef3a886f" providerId="ADAL" clId="{B626AD92-323C-4064-AC46-415BFC98BCA0}" dt="2021-10-09T01:15:48.655" v="5" actId="27636"/>
        <pc:sldMkLst>
          <pc:docMk/>
          <pc:sldMk cId="217102270" sldId="486"/>
        </pc:sldMkLst>
        <pc:spChg chg="mod">
          <ac:chgData name="匡宏宇" userId="6226a253-862e-4062-9583-ca90ef3a886f" providerId="ADAL" clId="{B626AD92-323C-4064-AC46-415BFC98BCA0}" dt="2021-10-09T01:15:48.655" v="5" actId="27636"/>
          <ac:spMkLst>
            <pc:docMk/>
            <pc:sldMk cId="217102270" sldId="486"/>
            <ac:spMk id="3" creationId="{0B82BA21-61FB-4025-B714-1EC51FA4EF20}"/>
          </ac:spMkLst>
        </pc:spChg>
      </pc:sldChg>
      <pc:sldChg chg="addSp modSp mod modAnim">
        <pc:chgData name="匡宏宇" userId="6226a253-862e-4062-9583-ca90ef3a886f" providerId="ADAL" clId="{B626AD92-323C-4064-AC46-415BFC98BCA0}" dt="2021-10-09T01:15:07.602" v="2" actId="1076"/>
        <pc:sldMkLst>
          <pc:docMk/>
          <pc:sldMk cId="58976716" sldId="494"/>
        </pc:sldMkLst>
        <pc:picChg chg="add mod">
          <ac:chgData name="匡宏宇" userId="6226a253-862e-4062-9583-ca90ef3a886f" providerId="ADAL" clId="{B626AD92-323C-4064-AC46-415BFC98BCA0}" dt="2021-10-09T01:15:07.602" v="2" actId="1076"/>
          <ac:picMkLst>
            <pc:docMk/>
            <pc:sldMk cId="58976716" sldId="494"/>
            <ac:picMk id="7" creationId="{09D33177-3834-488A-870D-79B778D16E7C}"/>
          </ac:picMkLst>
        </pc:picChg>
      </pc:sldChg>
    </pc:docChg>
  </pc:docChgLst>
  <pc:docChgLst>
    <pc:chgData name="匡宏宇" userId="6226a253-862e-4062-9583-ca90ef3a886f" providerId="ADAL" clId="{D26E8820-60D0-40A7-A2F7-4F39FEB35495}"/>
    <pc:docChg chg="custSel delSld modSld sldOrd">
      <pc:chgData name="匡宏宇" userId="6226a253-862e-4062-9583-ca90ef3a886f" providerId="ADAL" clId="{D26E8820-60D0-40A7-A2F7-4F39FEB35495}" dt="2022-11-06T02:59:40.552" v="1373"/>
      <pc:docMkLst>
        <pc:docMk/>
      </pc:docMkLst>
      <pc:sldChg chg="modSp modAnim">
        <pc:chgData name="匡宏宇" userId="6226a253-862e-4062-9583-ca90ef3a886f" providerId="ADAL" clId="{D26E8820-60D0-40A7-A2F7-4F39FEB35495}" dt="2022-11-06T02:50:58.465" v="1176"/>
        <pc:sldMkLst>
          <pc:docMk/>
          <pc:sldMk cId="3749693150" sldId="438"/>
        </pc:sldMkLst>
        <pc:spChg chg="mod">
          <ac:chgData name="匡宏宇" userId="6226a253-862e-4062-9583-ca90ef3a886f" providerId="ADAL" clId="{D26E8820-60D0-40A7-A2F7-4F39FEB35495}" dt="2022-11-06T02:50:58.465" v="1176"/>
          <ac:spMkLst>
            <pc:docMk/>
            <pc:sldMk cId="3749693150" sldId="438"/>
            <ac:spMk id="3" creationId="{B93D5BBD-5900-4166-A388-2B9DB8C32D7D}"/>
          </ac:spMkLst>
        </pc:spChg>
      </pc:sldChg>
      <pc:sldChg chg="modSp mod modAnim">
        <pc:chgData name="匡宏宇" userId="6226a253-862e-4062-9583-ca90ef3a886f" providerId="ADAL" clId="{D26E8820-60D0-40A7-A2F7-4F39FEB35495}" dt="2022-11-06T02:54:46.732" v="1370"/>
        <pc:sldMkLst>
          <pc:docMk/>
          <pc:sldMk cId="996472602" sldId="477"/>
        </pc:sldMkLst>
        <pc:spChg chg="mod">
          <ac:chgData name="匡宏宇" userId="6226a253-862e-4062-9583-ca90ef3a886f" providerId="ADAL" clId="{D26E8820-60D0-40A7-A2F7-4F39FEB35495}" dt="2022-11-06T02:54:39.116" v="1369" actId="27636"/>
          <ac:spMkLst>
            <pc:docMk/>
            <pc:sldMk cId="996472602" sldId="477"/>
            <ac:spMk id="3" creationId="{3015A4CD-34E3-4D64-BB93-F7CC2D243418}"/>
          </ac:spMkLst>
        </pc:spChg>
      </pc:sldChg>
      <pc:sldChg chg="modSp mod">
        <pc:chgData name="匡宏宇" userId="6226a253-862e-4062-9583-ca90ef3a886f" providerId="ADAL" clId="{D26E8820-60D0-40A7-A2F7-4F39FEB35495}" dt="2022-11-06T02:54:07.368" v="1367" actId="113"/>
        <pc:sldMkLst>
          <pc:docMk/>
          <pc:sldMk cId="689926029" sldId="478"/>
        </pc:sldMkLst>
        <pc:spChg chg="mod">
          <ac:chgData name="匡宏宇" userId="6226a253-862e-4062-9583-ca90ef3a886f" providerId="ADAL" clId="{D26E8820-60D0-40A7-A2F7-4F39FEB35495}" dt="2022-11-06T02:54:07.368" v="1367" actId="113"/>
          <ac:spMkLst>
            <pc:docMk/>
            <pc:sldMk cId="689926029" sldId="478"/>
            <ac:spMk id="3" creationId="{4E5781F7-C365-457F-A945-3409A221CCE8}"/>
          </ac:spMkLst>
        </pc:spChg>
      </pc:sldChg>
      <pc:sldChg chg="modSp mod">
        <pc:chgData name="匡宏宇" userId="6226a253-862e-4062-9583-ca90ef3a886f" providerId="ADAL" clId="{D26E8820-60D0-40A7-A2F7-4F39FEB35495}" dt="2022-11-06T02:59:32.904" v="1371" actId="114"/>
        <pc:sldMkLst>
          <pc:docMk/>
          <pc:sldMk cId="2097566332" sldId="483"/>
        </pc:sldMkLst>
        <pc:spChg chg="mod">
          <ac:chgData name="匡宏宇" userId="6226a253-862e-4062-9583-ca90ef3a886f" providerId="ADAL" clId="{D26E8820-60D0-40A7-A2F7-4F39FEB35495}" dt="2022-11-06T02:59:32.904" v="1371" actId="114"/>
          <ac:spMkLst>
            <pc:docMk/>
            <pc:sldMk cId="2097566332" sldId="483"/>
            <ac:spMk id="3" creationId="{52C32208-60CF-418B-A2B3-F4BB5EA736AD}"/>
          </ac:spMkLst>
        </pc:spChg>
      </pc:sldChg>
      <pc:sldChg chg="ord">
        <pc:chgData name="匡宏宇" userId="6226a253-862e-4062-9583-ca90ef3a886f" providerId="ADAL" clId="{D26E8820-60D0-40A7-A2F7-4F39FEB35495}" dt="2022-11-06T02:59:40.552" v="1373"/>
        <pc:sldMkLst>
          <pc:docMk/>
          <pc:sldMk cId="58976716" sldId="494"/>
        </pc:sldMkLst>
      </pc:sldChg>
      <pc:sldChg chg="del">
        <pc:chgData name="匡宏宇" userId="6226a253-862e-4062-9583-ca90ef3a886f" providerId="ADAL" clId="{D26E8820-60D0-40A7-A2F7-4F39FEB35495}" dt="2022-11-06T02:38:40.744" v="0" actId="2696"/>
        <pc:sldMkLst>
          <pc:docMk/>
          <pc:sldMk cId="90658609" sldId="496"/>
        </pc:sldMkLst>
      </pc:sldChg>
    </pc:docChg>
  </pc:docChgLst>
  <pc:docChgLst>
    <pc:chgData name="匡宏宇" userId="6226a253-862e-4062-9583-ca90ef3a886f" providerId="ADAL" clId="{4BAC9DB6-A9FE-4CD3-8009-6F75723AF06C}"/>
    <pc:docChg chg="undo custSel addSld delSld modSld">
      <pc:chgData name="匡宏宇" userId="6226a253-862e-4062-9583-ca90ef3a886f" providerId="ADAL" clId="{4BAC9DB6-A9FE-4CD3-8009-6F75723AF06C}" dt="2021-10-11T05:51:18.365" v="5336"/>
      <pc:docMkLst>
        <pc:docMk/>
      </pc:docMkLst>
      <pc:sldChg chg="modSp mod">
        <pc:chgData name="匡宏宇" userId="6226a253-862e-4062-9583-ca90ef3a886f" providerId="ADAL" clId="{4BAC9DB6-A9FE-4CD3-8009-6F75723AF06C}" dt="2021-10-09T01:22:25.452" v="53"/>
        <pc:sldMkLst>
          <pc:docMk/>
          <pc:sldMk cId="436724951" sldId="256"/>
        </pc:sldMkLst>
        <pc:spChg chg="mod">
          <ac:chgData name="匡宏宇" userId="6226a253-862e-4062-9583-ca90ef3a886f" providerId="ADAL" clId="{4BAC9DB6-A9FE-4CD3-8009-6F75723AF06C}" dt="2021-10-09T01:22:25.452" v="53"/>
          <ac:spMkLst>
            <pc:docMk/>
            <pc:sldMk cId="436724951" sldId="256"/>
            <ac:spMk id="2" creationId="{9217EFCF-7D17-4C2A-9183-E58DBB4B98EB}"/>
          </ac:spMkLst>
        </pc:spChg>
      </pc:sldChg>
      <pc:sldChg chg="modSp modAnim">
        <pc:chgData name="匡宏宇" userId="6226a253-862e-4062-9583-ca90ef3a886f" providerId="ADAL" clId="{4BAC9DB6-A9FE-4CD3-8009-6F75723AF06C}" dt="2021-10-09T01:44:29.207" v="2316"/>
        <pc:sldMkLst>
          <pc:docMk/>
          <pc:sldMk cId="3749693150" sldId="438"/>
        </pc:sldMkLst>
        <pc:spChg chg="mod">
          <ac:chgData name="匡宏宇" userId="6226a253-862e-4062-9583-ca90ef3a886f" providerId="ADAL" clId="{4BAC9DB6-A9FE-4CD3-8009-6F75723AF06C}" dt="2021-10-09T01:44:29.207" v="2316"/>
          <ac:spMkLst>
            <pc:docMk/>
            <pc:sldMk cId="3749693150" sldId="438"/>
            <ac:spMk id="3" creationId="{B93D5BBD-5900-4166-A388-2B9DB8C32D7D}"/>
          </ac:spMkLst>
        </pc:spChg>
      </pc:sldChg>
      <pc:sldChg chg="modSp mod">
        <pc:chgData name="匡宏宇" userId="6226a253-862e-4062-9583-ca90ef3a886f" providerId="ADAL" clId="{4BAC9DB6-A9FE-4CD3-8009-6F75723AF06C}" dt="2021-10-09T01:24:24.498" v="61"/>
        <pc:sldMkLst>
          <pc:docMk/>
          <pc:sldMk cId="28960633" sldId="458"/>
        </pc:sldMkLst>
        <pc:spChg chg="mod">
          <ac:chgData name="匡宏宇" userId="6226a253-862e-4062-9583-ca90ef3a886f" providerId="ADAL" clId="{4BAC9DB6-A9FE-4CD3-8009-6F75723AF06C}" dt="2021-10-09T01:24:24.498" v="61"/>
          <ac:spMkLst>
            <pc:docMk/>
            <pc:sldMk cId="28960633" sldId="458"/>
            <ac:spMk id="3" creationId="{4A9031FC-8BD0-4DA2-89A3-5C524139F6DA}"/>
          </ac:spMkLst>
        </pc:spChg>
      </pc:sldChg>
      <pc:sldChg chg="modSp mod">
        <pc:chgData name="匡宏宇" userId="6226a253-862e-4062-9583-ca90ef3a886f" providerId="ADAL" clId="{4BAC9DB6-A9FE-4CD3-8009-6F75723AF06C}" dt="2021-10-09T01:44:56.412" v="2338" actId="27636"/>
        <pc:sldMkLst>
          <pc:docMk/>
          <pc:sldMk cId="996472602" sldId="477"/>
        </pc:sldMkLst>
        <pc:spChg chg="mod">
          <ac:chgData name="匡宏宇" userId="6226a253-862e-4062-9583-ca90ef3a886f" providerId="ADAL" clId="{4BAC9DB6-A9FE-4CD3-8009-6F75723AF06C}" dt="2021-10-09T01:44:56.412" v="2338" actId="27636"/>
          <ac:spMkLst>
            <pc:docMk/>
            <pc:sldMk cId="996472602" sldId="477"/>
            <ac:spMk id="3" creationId="{3015A4CD-34E3-4D64-BB93-F7CC2D243418}"/>
          </ac:spMkLst>
        </pc:spChg>
      </pc:sldChg>
      <pc:sldChg chg="modSp mod">
        <pc:chgData name="匡宏宇" userId="6226a253-862e-4062-9583-ca90ef3a886f" providerId="ADAL" clId="{4BAC9DB6-A9FE-4CD3-8009-6F75723AF06C}" dt="2021-10-11T02:00:00.805" v="3338" actId="14100"/>
        <pc:sldMkLst>
          <pc:docMk/>
          <pc:sldMk cId="689926029" sldId="478"/>
        </pc:sldMkLst>
        <pc:spChg chg="mod">
          <ac:chgData name="匡宏宇" userId="6226a253-862e-4062-9583-ca90ef3a886f" providerId="ADAL" clId="{4BAC9DB6-A9FE-4CD3-8009-6F75723AF06C}" dt="2021-10-11T02:00:00.805" v="3338" actId="14100"/>
          <ac:spMkLst>
            <pc:docMk/>
            <pc:sldMk cId="689926029" sldId="478"/>
            <ac:spMk id="3" creationId="{4E5781F7-C365-457F-A945-3409A221CCE8}"/>
          </ac:spMkLst>
        </pc:spChg>
      </pc:sldChg>
      <pc:sldChg chg="modSp">
        <pc:chgData name="匡宏宇" userId="6226a253-862e-4062-9583-ca90ef3a886f" providerId="ADAL" clId="{4BAC9DB6-A9FE-4CD3-8009-6F75723AF06C}" dt="2021-10-09T01:54:29.697" v="2353"/>
        <pc:sldMkLst>
          <pc:docMk/>
          <pc:sldMk cId="1082713833" sldId="479"/>
        </pc:sldMkLst>
        <pc:spChg chg="mod">
          <ac:chgData name="匡宏宇" userId="6226a253-862e-4062-9583-ca90ef3a886f" providerId="ADAL" clId="{4BAC9DB6-A9FE-4CD3-8009-6F75723AF06C}" dt="2021-10-09T01:54:29.697" v="2353"/>
          <ac:spMkLst>
            <pc:docMk/>
            <pc:sldMk cId="1082713833" sldId="479"/>
            <ac:spMk id="3" creationId="{0D122DAB-156A-4A45-A6A5-65091DB894FC}"/>
          </ac:spMkLst>
        </pc:spChg>
      </pc:sldChg>
      <pc:sldChg chg="modSp mod modAnim">
        <pc:chgData name="匡宏宇" userId="6226a253-862e-4062-9583-ca90ef3a886f" providerId="ADAL" clId="{4BAC9DB6-A9FE-4CD3-8009-6F75723AF06C}" dt="2021-10-11T01:59:04.522" v="3331" actId="20577"/>
        <pc:sldMkLst>
          <pc:docMk/>
          <pc:sldMk cId="1882205114" sldId="480"/>
        </pc:sldMkLst>
        <pc:spChg chg="mod">
          <ac:chgData name="匡宏宇" userId="6226a253-862e-4062-9583-ca90ef3a886f" providerId="ADAL" clId="{4BAC9DB6-A9FE-4CD3-8009-6F75723AF06C}" dt="2021-10-09T01:55:24.483" v="2355" actId="27636"/>
          <ac:spMkLst>
            <pc:docMk/>
            <pc:sldMk cId="1882205114" sldId="480"/>
            <ac:spMk id="2" creationId="{5A65A4B7-B015-4617-A4A3-26618D6E2910}"/>
          </ac:spMkLst>
        </pc:spChg>
        <pc:spChg chg="mod">
          <ac:chgData name="匡宏宇" userId="6226a253-862e-4062-9583-ca90ef3a886f" providerId="ADAL" clId="{4BAC9DB6-A9FE-4CD3-8009-6F75723AF06C}" dt="2021-10-11T01:59:04.522" v="3331" actId="20577"/>
          <ac:spMkLst>
            <pc:docMk/>
            <pc:sldMk cId="1882205114" sldId="480"/>
            <ac:spMk id="3" creationId="{C31771FF-99B5-47C2-8D4B-374DE00A2288}"/>
          </ac:spMkLst>
        </pc:spChg>
      </pc:sldChg>
      <pc:sldChg chg="modAnim">
        <pc:chgData name="匡宏宇" userId="6226a253-862e-4062-9583-ca90ef3a886f" providerId="ADAL" clId="{4BAC9DB6-A9FE-4CD3-8009-6F75723AF06C}" dt="2021-10-09T02:00:12.684" v="2991"/>
        <pc:sldMkLst>
          <pc:docMk/>
          <pc:sldMk cId="2097566332" sldId="483"/>
        </pc:sldMkLst>
      </pc:sldChg>
      <pc:sldChg chg="modAnim">
        <pc:chgData name="匡宏宇" userId="6226a253-862e-4062-9583-ca90ef3a886f" providerId="ADAL" clId="{4BAC9DB6-A9FE-4CD3-8009-6F75723AF06C}" dt="2021-10-09T02:00:17.465" v="2992"/>
        <pc:sldMkLst>
          <pc:docMk/>
          <pc:sldMk cId="306395361" sldId="484"/>
        </pc:sldMkLst>
      </pc:sldChg>
      <pc:sldChg chg="modSp mod">
        <pc:chgData name="匡宏宇" userId="6226a253-862e-4062-9583-ca90ef3a886f" providerId="ADAL" clId="{4BAC9DB6-A9FE-4CD3-8009-6F75723AF06C}" dt="2021-10-09T02:01:47.469" v="3186" actId="113"/>
        <pc:sldMkLst>
          <pc:docMk/>
          <pc:sldMk cId="140114" sldId="489"/>
        </pc:sldMkLst>
        <pc:spChg chg="mod">
          <ac:chgData name="匡宏宇" userId="6226a253-862e-4062-9583-ca90ef3a886f" providerId="ADAL" clId="{4BAC9DB6-A9FE-4CD3-8009-6F75723AF06C}" dt="2021-10-09T02:01:47.469" v="3186" actId="113"/>
          <ac:spMkLst>
            <pc:docMk/>
            <pc:sldMk cId="140114" sldId="489"/>
            <ac:spMk id="3" creationId="{B07517AE-7CBC-4F3D-BC31-85FC14093F90}"/>
          </ac:spMkLst>
        </pc:spChg>
      </pc:sldChg>
      <pc:sldChg chg="addSp delSp modSp new mod modAnim">
        <pc:chgData name="匡宏宇" userId="6226a253-862e-4062-9583-ca90ef3a886f" providerId="ADAL" clId="{4BAC9DB6-A9FE-4CD3-8009-6F75723AF06C}" dt="2021-10-11T05:45:13.036" v="4828" actId="1036"/>
        <pc:sldMkLst>
          <pc:docMk/>
          <pc:sldMk cId="90658609" sldId="496"/>
        </pc:sldMkLst>
        <pc:spChg chg="mod">
          <ac:chgData name="匡宏宇" userId="6226a253-862e-4062-9583-ca90ef3a886f" providerId="ADAL" clId="{4BAC9DB6-A9FE-4CD3-8009-6F75723AF06C}" dt="2021-10-11T02:03:02.732" v="3765" actId="1036"/>
          <ac:spMkLst>
            <pc:docMk/>
            <pc:sldMk cId="90658609" sldId="496"/>
            <ac:spMk id="2" creationId="{46EA2B19-42AF-4531-A783-E2246BB16450}"/>
          </ac:spMkLst>
        </pc:spChg>
        <pc:spChg chg="add mod">
          <ac:chgData name="匡宏宇" userId="6226a253-862e-4062-9583-ca90ef3a886f" providerId="ADAL" clId="{4BAC9DB6-A9FE-4CD3-8009-6F75723AF06C}" dt="2021-10-11T05:38:05.621" v="4129" actId="14100"/>
          <ac:spMkLst>
            <pc:docMk/>
            <pc:sldMk cId="90658609" sldId="496"/>
            <ac:spMk id="3" creationId="{B73708DC-448B-49A5-9447-525E98E2883C}"/>
          </ac:spMkLst>
        </pc:spChg>
        <pc:spChg chg="del">
          <ac:chgData name="匡宏宇" userId="6226a253-862e-4062-9583-ca90ef3a886f" providerId="ADAL" clId="{4BAC9DB6-A9FE-4CD3-8009-6F75723AF06C}" dt="2021-10-11T02:00:48.316" v="3479" actId="478"/>
          <ac:spMkLst>
            <pc:docMk/>
            <pc:sldMk cId="90658609" sldId="496"/>
            <ac:spMk id="3" creationId="{C8513448-D222-4B80-A913-BFF130C4618B}"/>
          </ac:spMkLst>
        </pc:spChg>
        <pc:spChg chg="add mod ord">
          <ac:chgData name="匡宏宇" userId="6226a253-862e-4062-9583-ca90ef3a886f" providerId="ADAL" clId="{4BAC9DB6-A9FE-4CD3-8009-6F75723AF06C}" dt="2021-10-11T05:45:07.158" v="4826" actId="166"/>
          <ac:spMkLst>
            <pc:docMk/>
            <pc:sldMk cId="90658609" sldId="496"/>
            <ac:spMk id="4" creationId="{8F75FB79-AD11-4F43-8938-611219376493}"/>
          </ac:spMkLst>
        </pc:spChg>
        <pc:spChg chg="add mod">
          <ac:chgData name="匡宏宇" userId="6226a253-862e-4062-9583-ca90ef3a886f" providerId="ADAL" clId="{4BAC9DB6-A9FE-4CD3-8009-6F75723AF06C}" dt="2021-10-11T05:40:59.583" v="4317" actId="1036"/>
          <ac:spMkLst>
            <pc:docMk/>
            <pc:sldMk cId="90658609" sldId="496"/>
            <ac:spMk id="8" creationId="{AD19FAD0-8C62-4F0D-873B-F8B2EDEB2E03}"/>
          </ac:spMkLst>
        </pc:spChg>
        <pc:spChg chg="add mod">
          <ac:chgData name="匡宏宇" userId="6226a253-862e-4062-9583-ca90ef3a886f" providerId="ADAL" clId="{4BAC9DB6-A9FE-4CD3-8009-6F75723AF06C}" dt="2021-10-11T05:44:27.163" v="4821" actId="1036"/>
          <ac:spMkLst>
            <pc:docMk/>
            <pc:sldMk cId="90658609" sldId="496"/>
            <ac:spMk id="10" creationId="{BE49613C-8E17-4EF9-ADD5-B4403692118C}"/>
          </ac:spMkLst>
        </pc:spChg>
        <pc:picChg chg="add mod">
          <ac:chgData name="匡宏宇" userId="6226a253-862e-4062-9583-ca90ef3a886f" providerId="ADAL" clId="{4BAC9DB6-A9FE-4CD3-8009-6F75723AF06C}" dt="2021-10-11T02:01:33.758" v="3489" actId="1076"/>
          <ac:picMkLst>
            <pc:docMk/>
            <pc:sldMk cId="90658609" sldId="496"/>
            <ac:picMk id="5" creationId="{BB9AB009-3714-472E-A05C-E2A4A953F466}"/>
          </ac:picMkLst>
        </pc:picChg>
        <pc:picChg chg="add mod">
          <ac:chgData name="匡宏宇" userId="6226a253-862e-4062-9583-ca90ef3a886f" providerId="ADAL" clId="{4BAC9DB6-A9FE-4CD3-8009-6F75723AF06C}" dt="2021-10-11T02:02:08.997" v="3501" actId="1076"/>
          <ac:picMkLst>
            <pc:docMk/>
            <pc:sldMk cId="90658609" sldId="496"/>
            <ac:picMk id="7" creationId="{320DDA92-C57C-4474-8423-BF222770A8A6}"/>
          </ac:picMkLst>
        </pc:picChg>
        <pc:picChg chg="add mod ord">
          <ac:chgData name="匡宏宇" userId="6226a253-862e-4062-9583-ca90ef3a886f" providerId="ADAL" clId="{4BAC9DB6-A9FE-4CD3-8009-6F75723AF06C}" dt="2021-10-11T05:45:13.036" v="4828" actId="1036"/>
          <ac:picMkLst>
            <pc:docMk/>
            <pc:sldMk cId="90658609" sldId="496"/>
            <ac:picMk id="9" creationId="{841F371E-0AC3-48F9-86BE-3CBAB311AD20}"/>
          </ac:picMkLst>
        </pc:picChg>
      </pc:sldChg>
      <pc:sldChg chg="addSp modSp add mod modAnim">
        <pc:chgData name="匡宏宇" userId="6226a253-862e-4062-9583-ca90ef3a886f" providerId="ADAL" clId="{4BAC9DB6-A9FE-4CD3-8009-6F75723AF06C}" dt="2021-10-11T05:51:18.365" v="5336"/>
        <pc:sldMkLst>
          <pc:docMk/>
          <pc:sldMk cId="384019706" sldId="497"/>
        </pc:sldMkLst>
        <pc:spChg chg="add mod">
          <ac:chgData name="匡宏宇" userId="6226a253-862e-4062-9583-ca90ef3a886f" providerId="ADAL" clId="{4BAC9DB6-A9FE-4CD3-8009-6F75723AF06C}" dt="2021-10-11T05:51:06.948" v="5334" actId="1076"/>
          <ac:spMkLst>
            <pc:docMk/>
            <pc:sldMk cId="384019706" sldId="497"/>
            <ac:spMk id="8" creationId="{BE487F97-9137-4110-9EF8-860FDA159AA6}"/>
          </ac:spMkLst>
        </pc:spChg>
      </pc:sldChg>
    </pc:docChg>
  </pc:docChgLst>
</pc:chgInfo>
</file>

<file path=ppt/media/image10.jpg>
</file>

<file path=ppt/media/image11.png>
</file>

<file path=ppt/media/image12.png>
</file>

<file path=ppt/media/image13.png>
</file>

<file path=ppt/media/image14.png>
</file>

<file path=ppt/media/image15.png>
</file>

<file path=ppt/media/image26.png>
</file>

<file path=ppt/media/image27.png>
</file>

<file path=ppt/media/image28.png>
</file>

<file path=ppt/media/image29.png>
</file>

<file path=ppt/media/image30.png>
</file>

<file path=ppt/media/image31.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B9F54-CF5D-4472-88A1-8A6EC7756409}" type="datetimeFigureOut">
              <a:rPr lang="zh-CN" altLang="en-US" smtClean="0"/>
              <a:t>2022/11/6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0B5581-08D6-4AC0-BB83-A478510BBD45}" type="slidenum">
              <a:rPr lang="zh-CN" altLang="en-US" smtClean="0"/>
              <a:t>‹#›</a:t>
            </a:fld>
            <a:endParaRPr lang="zh-CN" altLang="en-US"/>
          </a:p>
        </p:txBody>
      </p:sp>
    </p:spTree>
    <p:extLst>
      <p:ext uri="{BB962C8B-B14F-4D97-AF65-F5344CB8AC3E}">
        <p14:creationId xmlns:p14="http://schemas.microsoft.com/office/powerpoint/2010/main" val="3464947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2D4EB2D-8E9E-4DE1-8A8F-DAA984E0C772}"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3713453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4</a:t>
            </a:fld>
            <a:endParaRPr lang="zh-CN" altLang="en-US"/>
          </a:p>
        </p:txBody>
      </p:sp>
    </p:spTree>
    <p:extLst>
      <p:ext uri="{BB962C8B-B14F-4D97-AF65-F5344CB8AC3E}">
        <p14:creationId xmlns:p14="http://schemas.microsoft.com/office/powerpoint/2010/main" val="4242272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16</a:t>
            </a:fld>
            <a:endParaRPr lang="zh-CN" altLang="en-US"/>
          </a:p>
        </p:txBody>
      </p:sp>
    </p:spTree>
    <p:extLst>
      <p:ext uri="{BB962C8B-B14F-4D97-AF65-F5344CB8AC3E}">
        <p14:creationId xmlns:p14="http://schemas.microsoft.com/office/powerpoint/2010/main" val="3477174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19</a:t>
            </a:fld>
            <a:endParaRPr lang="zh-CN" altLang="en-US"/>
          </a:p>
        </p:txBody>
      </p:sp>
    </p:spTree>
    <p:extLst>
      <p:ext uri="{BB962C8B-B14F-4D97-AF65-F5344CB8AC3E}">
        <p14:creationId xmlns:p14="http://schemas.microsoft.com/office/powerpoint/2010/main" val="1603429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644625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740198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774509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Freeform 7">
            <a:extLst>
              <a:ext uri="{FF2B5EF4-FFF2-40B4-BE49-F238E27FC236}">
                <a16:creationId xmlns:a16="http://schemas.microsoft.com/office/drawing/2014/main" id="{F954B4E0-2C6F-4BBB-AB53-CB2B4AB8292B}"/>
              </a:ext>
            </a:extLst>
          </p:cNvPr>
          <p:cNvSpPr>
            <a:spLocks noChangeArrowheads="1"/>
          </p:cNvSpPr>
          <p:nvPr/>
        </p:nvSpPr>
        <p:spPr bwMode="auto">
          <a:xfrm>
            <a:off x="609600" y="1219200"/>
            <a:ext cx="7924800" cy="9144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5" name="Line 8">
            <a:extLst>
              <a:ext uri="{FF2B5EF4-FFF2-40B4-BE49-F238E27FC236}">
                <a16:creationId xmlns:a16="http://schemas.microsoft.com/office/drawing/2014/main" id="{AA669512-B8C5-47B9-B0B4-524828820F61}"/>
              </a:ext>
            </a:extLst>
          </p:cNvPr>
          <p:cNvSpPr>
            <a:spLocks noChangeShapeType="1"/>
          </p:cNvSpPr>
          <p:nvPr/>
        </p:nvSpPr>
        <p:spPr bwMode="auto">
          <a:xfrm>
            <a:off x="1981200" y="3962400"/>
            <a:ext cx="6511925"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170" name="Rectangle 2"/>
          <p:cNvSpPr>
            <a:spLocks noGrp="1" noChangeArrowheads="1"/>
          </p:cNvSpPr>
          <p:nvPr>
            <p:ph type="ctrTitle"/>
          </p:nvPr>
        </p:nvSpPr>
        <p:spPr>
          <a:xfrm>
            <a:off x="914400" y="1524000"/>
            <a:ext cx="7623175" cy="1752600"/>
          </a:xfrm>
        </p:spPr>
        <p:txBody>
          <a:bodyPr/>
          <a:lstStyle>
            <a:lvl1pPr>
              <a:defRPr sz="5000"/>
            </a:lvl1pPr>
          </a:lstStyle>
          <a:p>
            <a:r>
              <a:rPr lang="zh-CN" altLang="en-US"/>
              <a:t>单击此处编辑母版标题样式</a:t>
            </a:r>
          </a:p>
        </p:txBody>
      </p:sp>
      <p:sp>
        <p:nvSpPr>
          <p:cNvPr id="7171" name="Rectangle 3"/>
          <p:cNvSpPr>
            <a:spLocks noGrp="1" noChangeArrowheads="1"/>
          </p:cNvSpPr>
          <p:nvPr>
            <p:ph type="subTitle" idx="1"/>
          </p:nvPr>
        </p:nvSpPr>
        <p:spPr>
          <a:xfrm>
            <a:off x="1981200" y="3962400"/>
            <a:ext cx="6553200" cy="1752600"/>
          </a:xfrm>
        </p:spPr>
        <p:txBody>
          <a:bodyPr/>
          <a:lstStyle>
            <a:lvl1pPr marL="0" indent="0">
              <a:buFont typeface="Wingdings" pitchFamily="2" charset="2"/>
              <a:buNone/>
              <a:defRPr sz="2800"/>
            </a:lvl1pPr>
          </a:lstStyle>
          <a:p>
            <a:r>
              <a:rPr lang="zh-CN" altLang="en-US"/>
              <a:t>单击此处编辑母版副标题样式</a:t>
            </a:r>
          </a:p>
        </p:txBody>
      </p:sp>
      <p:sp>
        <p:nvSpPr>
          <p:cNvPr id="6" name="Rectangle 4">
            <a:extLst>
              <a:ext uri="{FF2B5EF4-FFF2-40B4-BE49-F238E27FC236}">
                <a16:creationId xmlns:a16="http://schemas.microsoft.com/office/drawing/2014/main" id="{E97F4C9C-E337-4B8D-9E7C-2DEE158EF44E}"/>
              </a:ext>
            </a:extLst>
          </p:cNvPr>
          <p:cNvSpPr>
            <a:spLocks noGrp="1" noChangeArrowheads="1"/>
          </p:cNvSpPr>
          <p:nvPr>
            <p:ph type="dt" sz="half" idx="10"/>
          </p:nvPr>
        </p:nvSpPr>
        <p:spPr/>
        <p:txBody>
          <a:bodyPr/>
          <a:lstStyle>
            <a:lvl1pPr>
              <a:defRPr/>
            </a:lvl1pPr>
          </a:lstStyle>
          <a:p>
            <a:pPr>
              <a:defRPr/>
            </a:pPr>
            <a:endParaRPr lang="en-US" altLang="zh-CN"/>
          </a:p>
        </p:txBody>
      </p:sp>
      <p:sp>
        <p:nvSpPr>
          <p:cNvPr id="7" name="Rectangle 5">
            <a:extLst>
              <a:ext uri="{FF2B5EF4-FFF2-40B4-BE49-F238E27FC236}">
                <a16:creationId xmlns:a16="http://schemas.microsoft.com/office/drawing/2014/main" id="{AFB08FC0-136F-40D4-94D4-755D33A4AE09}"/>
              </a:ext>
            </a:extLst>
          </p:cNvPr>
          <p:cNvSpPr>
            <a:spLocks noGrp="1" noChangeArrowheads="1"/>
          </p:cNvSpPr>
          <p:nvPr>
            <p:ph type="ftr" sz="quarter" idx="11"/>
          </p:nvPr>
        </p:nvSpPr>
        <p:spPr>
          <a:xfrm>
            <a:off x="3124200" y="6243638"/>
            <a:ext cx="2895600" cy="457200"/>
          </a:xfrm>
        </p:spPr>
        <p:txBody>
          <a:bodyPr/>
          <a:lstStyle>
            <a:lvl1pPr>
              <a:defRPr/>
            </a:lvl1pPr>
          </a:lstStyle>
          <a:p>
            <a:pPr>
              <a:defRPr/>
            </a:pPr>
            <a:endParaRPr lang="en-US" altLang="zh-CN"/>
          </a:p>
        </p:txBody>
      </p:sp>
      <p:sp>
        <p:nvSpPr>
          <p:cNvPr id="8" name="Rectangle 6">
            <a:extLst>
              <a:ext uri="{FF2B5EF4-FFF2-40B4-BE49-F238E27FC236}">
                <a16:creationId xmlns:a16="http://schemas.microsoft.com/office/drawing/2014/main" id="{A3CDD6F4-8BBC-445C-B176-99DAE61DFF54}"/>
              </a:ext>
            </a:extLst>
          </p:cNvPr>
          <p:cNvSpPr>
            <a:spLocks noGrp="1" noChangeArrowheads="1"/>
          </p:cNvSpPr>
          <p:nvPr>
            <p:ph type="sldNum" sz="quarter" idx="12"/>
          </p:nvPr>
        </p:nvSpPr>
        <p:spPr/>
        <p:txBody>
          <a:bodyPr/>
          <a:lstStyle>
            <a:lvl1pPr>
              <a:defRPr/>
            </a:lvl1pPr>
          </a:lstStyle>
          <a:p>
            <a:pPr>
              <a:defRPr/>
            </a:pPr>
            <a:fld id="{F73A62B7-B16A-4339-8111-B7896EBF705D}" type="slidenum">
              <a:rPr lang="en-US" altLang="zh-CN"/>
              <a:pPr>
                <a:defRPr/>
              </a:pPr>
              <a:t>‹#›</a:t>
            </a:fld>
            <a:endParaRPr lang="en-US" altLang="zh-CN"/>
          </a:p>
        </p:txBody>
      </p:sp>
    </p:spTree>
    <p:extLst>
      <p:ext uri="{BB962C8B-B14F-4D97-AF65-F5344CB8AC3E}">
        <p14:creationId xmlns:p14="http://schemas.microsoft.com/office/powerpoint/2010/main" val="40065459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C7611188-4C41-48B7-8F95-EA016B7C6B4F}"/>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C1623AD-4725-4D28-B221-0B8ECBA7472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A405D71-FAF2-4E1B-8ADD-A3437BBD93F2}"/>
              </a:ext>
            </a:extLst>
          </p:cNvPr>
          <p:cNvSpPr>
            <a:spLocks noGrp="1" noChangeArrowheads="1"/>
          </p:cNvSpPr>
          <p:nvPr>
            <p:ph type="sldNum" sz="quarter" idx="12"/>
          </p:nvPr>
        </p:nvSpPr>
        <p:spPr>
          <a:ln/>
        </p:spPr>
        <p:txBody>
          <a:bodyPr/>
          <a:lstStyle>
            <a:lvl1pPr>
              <a:defRPr/>
            </a:lvl1pPr>
          </a:lstStyle>
          <a:p>
            <a:pPr>
              <a:defRPr/>
            </a:pPr>
            <a:fld id="{1E8B6365-B81F-40E9-AF3C-D63FEC9FB773}" type="slidenum">
              <a:rPr lang="en-US" altLang="zh-CN"/>
              <a:pPr>
                <a:defRPr/>
              </a:pPr>
              <a:t>‹#›</a:t>
            </a:fld>
            <a:endParaRPr lang="en-US" altLang="zh-CN"/>
          </a:p>
        </p:txBody>
      </p:sp>
    </p:spTree>
    <p:extLst>
      <p:ext uri="{BB962C8B-B14F-4D97-AF65-F5344CB8AC3E}">
        <p14:creationId xmlns:p14="http://schemas.microsoft.com/office/powerpoint/2010/main" val="1052187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6AB730CD-2536-4282-AC07-F4AE868627A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F7A07EC-5E24-4A9F-B5EC-ACC0FD8C6FD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A9381716-E102-4300-AB53-F6EA91284195}"/>
              </a:ext>
            </a:extLst>
          </p:cNvPr>
          <p:cNvSpPr>
            <a:spLocks noGrp="1" noChangeArrowheads="1"/>
          </p:cNvSpPr>
          <p:nvPr>
            <p:ph type="sldNum" sz="quarter" idx="12"/>
          </p:nvPr>
        </p:nvSpPr>
        <p:spPr>
          <a:ln/>
        </p:spPr>
        <p:txBody>
          <a:bodyPr/>
          <a:lstStyle>
            <a:lvl1pPr>
              <a:defRPr/>
            </a:lvl1pPr>
          </a:lstStyle>
          <a:p>
            <a:pPr>
              <a:defRPr/>
            </a:pPr>
            <a:fld id="{26AC542C-C878-4520-AAF6-5D2E04BC0F32}" type="slidenum">
              <a:rPr lang="en-US" altLang="zh-CN"/>
              <a:pPr>
                <a:defRPr/>
              </a:pPr>
              <a:t>‹#›</a:t>
            </a:fld>
            <a:endParaRPr lang="en-US" altLang="zh-CN"/>
          </a:p>
        </p:txBody>
      </p:sp>
    </p:spTree>
    <p:extLst>
      <p:ext uri="{BB962C8B-B14F-4D97-AF65-F5344CB8AC3E}">
        <p14:creationId xmlns:p14="http://schemas.microsoft.com/office/powerpoint/2010/main" val="39481242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CDBC072D-A340-4D52-A1D7-77360E7B72E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6E793809-53E2-446F-B156-38D7535A7E2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5D758EC4-7365-4D55-9353-2F7BE1D4A823}"/>
              </a:ext>
            </a:extLst>
          </p:cNvPr>
          <p:cNvSpPr>
            <a:spLocks noGrp="1" noChangeArrowheads="1"/>
          </p:cNvSpPr>
          <p:nvPr>
            <p:ph type="sldNum" sz="quarter" idx="12"/>
          </p:nvPr>
        </p:nvSpPr>
        <p:spPr>
          <a:ln/>
        </p:spPr>
        <p:txBody>
          <a:bodyPr/>
          <a:lstStyle>
            <a:lvl1pPr>
              <a:defRPr/>
            </a:lvl1pPr>
          </a:lstStyle>
          <a:p>
            <a:pPr>
              <a:defRPr/>
            </a:pPr>
            <a:fld id="{24D016FC-B616-44D8-80FC-35E0B4541FF7}" type="slidenum">
              <a:rPr lang="en-US" altLang="zh-CN"/>
              <a:pPr>
                <a:defRPr/>
              </a:pPr>
              <a:t>‹#›</a:t>
            </a:fld>
            <a:endParaRPr lang="en-US" altLang="zh-CN"/>
          </a:p>
        </p:txBody>
      </p:sp>
    </p:spTree>
    <p:extLst>
      <p:ext uri="{BB962C8B-B14F-4D97-AF65-F5344CB8AC3E}">
        <p14:creationId xmlns:p14="http://schemas.microsoft.com/office/powerpoint/2010/main" val="41047792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0CD84E73-795D-433B-810E-C530AF5D6A7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64C8EA98-2DFB-47C8-9C22-840EDCA6288B}"/>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9AF5DBE5-6016-485E-BF9D-A6E637BADC7F}"/>
              </a:ext>
            </a:extLst>
          </p:cNvPr>
          <p:cNvSpPr>
            <a:spLocks noGrp="1" noChangeArrowheads="1"/>
          </p:cNvSpPr>
          <p:nvPr>
            <p:ph type="sldNum" sz="quarter" idx="12"/>
          </p:nvPr>
        </p:nvSpPr>
        <p:spPr>
          <a:ln/>
        </p:spPr>
        <p:txBody>
          <a:bodyPr/>
          <a:lstStyle>
            <a:lvl1pPr>
              <a:defRPr/>
            </a:lvl1pPr>
          </a:lstStyle>
          <a:p>
            <a:pPr>
              <a:defRPr/>
            </a:pPr>
            <a:fld id="{4C05292B-D2BE-4ED3-8B2A-DA14648F9276}" type="slidenum">
              <a:rPr lang="en-US" altLang="zh-CN"/>
              <a:pPr>
                <a:defRPr/>
              </a:pPr>
              <a:t>‹#›</a:t>
            </a:fld>
            <a:endParaRPr lang="en-US" altLang="zh-CN"/>
          </a:p>
        </p:txBody>
      </p:sp>
    </p:spTree>
    <p:extLst>
      <p:ext uri="{BB962C8B-B14F-4D97-AF65-F5344CB8AC3E}">
        <p14:creationId xmlns:p14="http://schemas.microsoft.com/office/powerpoint/2010/main" val="16861438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127E618D-87EE-493F-B6B6-10DE46C6EF1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FFC0B472-BE82-4776-A0B6-5CDEBFBFDA4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36EC99BF-E726-4A46-9E7B-14566DB35C4F}"/>
              </a:ext>
            </a:extLst>
          </p:cNvPr>
          <p:cNvSpPr>
            <a:spLocks noGrp="1" noChangeArrowheads="1"/>
          </p:cNvSpPr>
          <p:nvPr>
            <p:ph type="sldNum" sz="quarter" idx="12"/>
          </p:nvPr>
        </p:nvSpPr>
        <p:spPr>
          <a:ln/>
        </p:spPr>
        <p:txBody>
          <a:bodyPr/>
          <a:lstStyle>
            <a:lvl1pPr>
              <a:defRPr/>
            </a:lvl1pPr>
          </a:lstStyle>
          <a:p>
            <a:pPr>
              <a:defRPr/>
            </a:pPr>
            <a:fld id="{FAD401F1-181D-466B-9385-6AF13D9D488A}" type="slidenum">
              <a:rPr lang="en-US" altLang="zh-CN"/>
              <a:pPr>
                <a:defRPr/>
              </a:pPr>
              <a:t>‹#›</a:t>
            </a:fld>
            <a:endParaRPr lang="en-US" altLang="zh-CN"/>
          </a:p>
        </p:txBody>
      </p:sp>
    </p:spTree>
    <p:extLst>
      <p:ext uri="{BB962C8B-B14F-4D97-AF65-F5344CB8AC3E}">
        <p14:creationId xmlns:p14="http://schemas.microsoft.com/office/powerpoint/2010/main" val="8886746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C446EEFA-7F04-4A09-89D4-61D7599F9AC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D09B33E8-6563-4E46-9636-24796C2D48B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0438F861-7B78-447E-8ECC-AC47725270A5}"/>
              </a:ext>
            </a:extLst>
          </p:cNvPr>
          <p:cNvSpPr>
            <a:spLocks noGrp="1" noChangeArrowheads="1"/>
          </p:cNvSpPr>
          <p:nvPr>
            <p:ph type="sldNum" sz="quarter" idx="12"/>
          </p:nvPr>
        </p:nvSpPr>
        <p:spPr>
          <a:ln/>
        </p:spPr>
        <p:txBody>
          <a:bodyPr/>
          <a:lstStyle>
            <a:lvl1pPr>
              <a:defRPr/>
            </a:lvl1pPr>
          </a:lstStyle>
          <a:p>
            <a:pPr>
              <a:defRPr/>
            </a:pPr>
            <a:fld id="{94604B8B-6559-447E-9436-5876E1DA7945}" type="slidenum">
              <a:rPr lang="en-US" altLang="zh-CN"/>
              <a:pPr>
                <a:defRPr/>
              </a:pPr>
              <a:t>‹#›</a:t>
            </a:fld>
            <a:endParaRPr lang="en-US" altLang="zh-CN"/>
          </a:p>
        </p:txBody>
      </p:sp>
    </p:spTree>
    <p:extLst>
      <p:ext uri="{BB962C8B-B14F-4D97-AF65-F5344CB8AC3E}">
        <p14:creationId xmlns:p14="http://schemas.microsoft.com/office/powerpoint/2010/main" val="2641970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D0A24083-A807-4616-AAF5-EC03F3D2F88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3A3228ED-2A2E-43AC-B05F-B3EF4BA1FD3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0FDFF69A-57B0-4CC5-A310-409AD54668FE}"/>
              </a:ext>
            </a:extLst>
          </p:cNvPr>
          <p:cNvSpPr>
            <a:spLocks noGrp="1" noChangeArrowheads="1"/>
          </p:cNvSpPr>
          <p:nvPr>
            <p:ph type="sldNum" sz="quarter" idx="12"/>
          </p:nvPr>
        </p:nvSpPr>
        <p:spPr>
          <a:ln/>
        </p:spPr>
        <p:txBody>
          <a:bodyPr/>
          <a:lstStyle>
            <a:lvl1pPr>
              <a:defRPr/>
            </a:lvl1pPr>
          </a:lstStyle>
          <a:p>
            <a:pPr>
              <a:defRPr/>
            </a:pPr>
            <a:fld id="{C27D213E-BF0B-4C14-850E-58FF8746A23D}" type="slidenum">
              <a:rPr lang="en-US" altLang="zh-CN"/>
              <a:pPr>
                <a:defRPr/>
              </a:pPr>
              <a:t>‹#›</a:t>
            </a:fld>
            <a:endParaRPr lang="en-US" altLang="zh-CN"/>
          </a:p>
        </p:txBody>
      </p:sp>
    </p:spTree>
    <p:extLst>
      <p:ext uri="{BB962C8B-B14F-4D97-AF65-F5344CB8AC3E}">
        <p14:creationId xmlns:p14="http://schemas.microsoft.com/office/powerpoint/2010/main" val="3316162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927862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a:extLst>
              <a:ext uri="{FF2B5EF4-FFF2-40B4-BE49-F238E27FC236}">
                <a16:creationId xmlns:a16="http://schemas.microsoft.com/office/drawing/2014/main" id="{0CAD82FB-0388-4390-86AB-1D49B627330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DA1D9C0C-3EAE-479A-A002-979CE03D0C3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3629BD42-27E8-414D-A863-33C5469258FF}"/>
              </a:ext>
            </a:extLst>
          </p:cNvPr>
          <p:cNvSpPr>
            <a:spLocks noGrp="1" noChangeArrowheads="1"/>
          </p:cNvSpPr>
          <p:nvPr>
            <p:ph type="sldNum" sz="quarter" idx="12"/>
          </p:nvPr>
        </p:nvSpPr>
        <p:spPr>
          <a:ln/>
        </p:spPr>
        <p:txBody>
          <a:bodyPr/>
          <a:lstStyle>
            <a:lvl1pPr>
              <a:defRPr/>
            </a:lvl1pPr>
          </a:lstStyle>
          <a:p>
            <a:pPr>
              <a:defRPr/>
            </a:pPr>
            <a:fld id="{F8F871CF-EE21-4D64-9163-36DF397DB876}" type="slidenum">
              <a:rPr lang="en-US" altLang="zh-CN"/>
              <a:pPr>
                <a:defRPr/>
              </a:pPr>
              <a:t>‹#›</a:t>
            </a:fld>
            <a:endParaRPr lang="en-US" altLang="zh-CN"/>
          </a:p>
        </p:txBody>
      </p:sp>
    </p:spTree>
    <p:extLst>
      <p:ext uri="{BB962C8B-B14F-4D97-AF65-F5344CB8AC3E}">
        <p14:creationId xmlns:p14="http://schemas.microsoft.com/office/powerpoint/2010/main" val="7328019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380B62F5-AF87-4651-8EAF-842F1519FE5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405C7D38-6B29-4B6E-8AAD-C5F30E4EFC0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2C14DD9-B380-4EB4-A87A-7F8284744968}"/>
              </a:ext>
            </a:extLst>
          </p:cNvPr>
          <p:cNvSpPr>
            <a:spLocks noGrp="1" noChangeArrowheads="1"/>
          </p:cNvSpPr>
          <p:nvPr>
            <p:ph type="sldNum" sz="quarter" idx="12"/>
          </p:nvPr>
        </p:nvSpPr>
        <p:spPr>
          <a:ln/>
        </p:spPr>
        <p:txBody>
          <a:bodyPr/>
          <a:lstStyle>
            <a:lvl1pPr>
              <a:defRPr/>
            </a:lvl1pPr>
          </a:lstStyle>
          <a:p>
            <a:pPr>
              <a:defRPr/>
            </a:pPr>
            <a:fld id="{16449503-4490-4CA8-9E3D-75C910D054F3}" type="slidenum">
              <a:rPr lang="en-US" altLang="zh-CN"/>
              <a:pPr>
                <a:defRPr/>
              </a:pPr>
              <a:t>‹#›</a:t>
            </a:fld>
            <a:endParaRPr lang="en-US" altLang="zh-CN"/>
          </a:p>
        </p:txBody>
      </p:sp>
    </p:spTree>
    <p:extLst>
      <p:ext uri="{BB962C8B-B14F-4D97-AF65-F5344CB8AC3E}">
        <p14:creationId xmlns:p14="http://schemas.microsoft.com/office/powerpoint/2010/main" val="29328107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7813"/>
            <a:ext cx="2057400" cy="5853112"/>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7813"/>
            <a:ext cx="6019800" cy="5853112"/>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C0F8E15-B61B-4FFE-861C-EA09DD8CEE90}"/>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95E73F6E-1CDC-492D-944B-C1714D621A5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B2093E3D-1124-4B6C-9B40-4260D9408214}"/>
              </a:ext>
            </a:extLst>
          </p:cNvPr>
          <p:cNvSpPr>
            <a:spLocks noGrp="1" noChangeArrowheads="1"/>
          </p:cNvSpPr>
          <p:nvPr>
            <p:ph type="sldNum" sz="quarter" idx="12"/>
          </p:nvPr>
        </p:nvSpPr>
        <p:spPr>
          <a:ln/>
        </p:spPr>
        <p:txBody>
          <a:bodyPr/>
          <a:lstStyle>
            <a:lvl1pPr>
              <a:defRPr/>
            </a:lvl1pPr>
          </a:lstStyle>
          <a:p>
            <a:pPr>
              <a:defRPr/>
            </a:pPr>
            <a:fld id="{A8C3FE72-F967-4F60-AAC6-271BAAE87C60}" type="slidenum">
              <a:rPr lang="en-US" altLang="zh-CN"/>
              <a:pPr>
                <a:defRPr/>
              </a:pPr>
              <a:t>‹#›</a:t>
            </a:fld>
            <a:endParaRPr lang="en-US" altLang="zh-CN"/>
          </a:p>
        </p:txBody>
      </p:sp>
    </p:spTree>
    <p:extLst>
      <p:ext uri="{BB962C8B-B14F-4D97-AF65-F5344CB8AC3E}">
        <p14:creationId xmlns:p14="http://schemas.microsoft.com/office/powerpoint/2010/main" val="22886374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277813"/>
            <a:ext cx="8229600" cy="1139825"/>
          </a:xfrm>
        </p:spPr>
        <p:txBody>
          <a:bodyPr/>
          <a:lstStyle/>
          <a:p>
            <a:r>
              <a:rPr lang="zh-CN" altLang="en-US"/>
              <a:t>单击此处编辑母版标题样式</a:t>
            </a:r>
          </a:p>
        </p:txBody>
      </p:sp>
      <p:sp>
        <p:nvSpPr>
          <p:cNvPr id="3" name="表格占位符 2"/>
          <p:cNvSpPr>
            <a:spLocks noGrp="1"/>
          </p:cNvSpPr>
          <p:nvPr>
            <p:ph type="tbl" idx="1"/>
          </p:nvPr>
        </p:nvSpPr>
        <p:spPr>
          <a:xfrm>
            <a:off x="457200" y="1600200"/>
            <a:ext cx="8229600" cy="4530725"/>
          </a:xfrm>
        </p:spPr>
        <p:txBody>
          <a:bodyPr/>
          <a:lstStyle/>
          <a:p>
            <a:pPr lvl="0"/>
            <a:endParaRPr lang="zh-CN" altLang="en-US" noProof="0"/>
          </a:p>
        </p:txBody>
      </p:sp>
      <p:sp>
        <p:nvSpPr>
          <p:cNvPr id="4" name="Rectangle 4">
            <a:extLst>
              <a:ext uri="{FF2B5EF4-FFF2-40B4-BE49-F238E27FC236}">
                <a16:creationId xmlns:a16="http://schemas.microsoft.com/office/drawing/2014/main" id="{2616FF42-4501-4E86-BC4A-C0143D569A2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04D7F7DF-95B3-454F-820E-AD6C0A8A6E7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793DDADF-DEFC-4B90-92DE-FD8FDDBE5D18}"/>
              </a:ext>
            </a:extLst>
          </p:cNvPr>
          <p:cNvSpPr>
            <a:spLocks noGrp="1" noChangeArrowheads="1"/>
          </p:cNvSpPr>
          <p:nvPr>
            <p:ph type="sldNum" sz="quarter" idx="12"/>
          </p:nvPr>
        </p:nvSpPr>
        <p:spPr>
          <a:ln/>
        </p:spPr>
        <p:txBody>
          <a:bodyPr/>
          <a:lstStyle>
            <a:lvl1pPr>
              <a:defRPr/>
            </a:lvl1pPr>
          </a:lstStyle>
          <a:p>
            <a:pPr>
              <a:defRPr/>
            </a:pPr>
            <a:fld id="{C2F5F715-F421-4B54-9DE1-697E753BF62F}" type="slidenum">
              <a:rPr lang="en-US" altLang="zh-CN"/>
              <a:pPr>
                <a:defRPr/>
              </a:pPr>
              <a:t>‹#›</a:t>
            </a:fld>
            <a:endParaRPr lang="en-US" altLang="zh-CN"/>
          </a:p>
        </p:txBody>
      </p:sp>
    </p:spTree>
    <p:extLst>
      <p:ext uri="{BB962C8B-B14F-4D97-AF65-F5344CB8AC3E}">
        <p14:creationId xmlns:p14="http://schemas.microsoft.com/office/powerpoint/2010/main" val="39650239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7813"/>
            <a:ext cx="8229600" cy="1139825"/>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600200"/>
            <a:ext cx="4038600" cy="4530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30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0BBCBC31-CC1C-4A02-A6F5-3AC8839A301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45A3D49F-956E-4173-B2BB-ABD8120F92AC}"/>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64BB6FC1-5E67-485C-BE8A-A7E273184F4C}"/>
              </a:ext>
            </a:extLst>
          </p:cNvPr>
          <p:cNvSpPr>
            <a:spLocks noGrp="1" noChangeArrowheads="1"/>
          </p:cNvSpPr>
          <p:nvPr>
            <p:ph type="sldNum" sz="quarter" idx="12"/>
          </p:nvPr>
        </p:nvSpPr>
        <p:spPr>
          <a:ln/>
        </p:spPr>
        <p:txBody>
          <a:bodyPr/>
          <a:lstStyle>
            <a:lvl1pPr>
              <a:defRPr/>
            </a:lvl1pPr>
          </a:lstStyle>
          <a:p>
            <a:pPr>
              <a:defRPr/>
            </a:pPr>
            <a:fld id="{BA65CF84-9D3E-439D-8A8E-FBE4B2E0D71D}" type="slidenum">
              <a:rPr lang="en-US" altLang="zh-CN"/>
              <a:pPr>
                <a:defRPr/>
              </a:pPr>
              <a:t>‹#›</a:t>
            </a:fld>
            <a:endParaRPr lang="en-US" altLang="zh-CN"/>
          </a:p>
        </p:txBody>
      </p:sp>
    </p:spTree>
    <p:extLst>
      <p:ext uri="{BB962C8B-B14F-4D97-AF65-F5344CB8AC3E}">
        <p14:creationId xmlns:p14="http://schemas.microsoft.com/office/powerpoint/2010/main" val="4105549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016474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21943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189918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4080388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519364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525768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2022/11/6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78452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EE72F-3FEC-4AAB-B92A-C955AC1E632A}" type="datetimeFigureOut">
              <a:rPr lang="zh-CN" altLang="en-US" smtClean="0"/>
              <a:t>2022/11/6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03497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0C196E2-C308-4035-B601-CB49A78F60A0}"/>
              </a:ext>
            </a:extLst>
          </p:cNvPr>
          <p:cNvSpPr>
            <a:spLocks noGrp="1" noChangeArrowheads="1"/>
          </p:cNvSpPr>
          <p:nvPr>
            <p:ph type="title"/>
          </p:nvPr>
        </p:nvSpPr>
        <p:spPr bwMode="auto">
          <a:xfrm>
            <a:off x="457200" y="277813"/>
            <a:ext cx="8229600" cy="113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2C85957D-E77E-49FB-92D5-FD75C6AC9C91}"/>
              </a:ext>
            </a:extLst>
          </p:cNvPr>
          <p:cNvSpPr>
            <a:spLocks noGrp="1" noChangeArrowheads="1"/>
          </p:cNvSpPr>
          <p:nvPr>
            <p:ph type="body" idx="1"/>
          </p:nvPr>
        </p:nvSpPr>
        <p:spPr bwMode="auto">
          <a:xfrm>
            <a:off x="457200" y="1600200"/>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148" name="Rectangle 4">
            <a:extLst>
              <a:ext uri="{FF2B5EF4-FFF2-40B4-BE49-F238E27FC236}">
                <a16:creationId xmlns:a16="http://schemas.microsoft.com/office/drawing/2014/main" id="{DA610E9A-CF03-486A-BE70-EFCAF81E868B}"/>
              </a:ext>
            </a:extLst>
          </p:cNvPr>
          <p:cNvSpPr>
            <a:spLocks noGrp="1" noChangeArrowheads="1"/>
          </p:cNvSpPr>
          <p:nvPr>
            <p:ph type="dt" sz="half" idx="2"/>
          </p:nvPr>
        </p:nvSpPr>
        <p:spPr bwMode="auto">
          <a:xfrm>
            <a:off x="457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mj-lt"/>
              </a:defRPr>
            </a:lvl1pPr>
          </a:lstStyle>
          <a:p>
            <a:pPr>
              <a:defRPr/>
            </a:pPr>
            <a:endParaRPr lang="en-US" altLang="zh-CN"/>
          </a:p>
        </p:txBody>
      </p:sp>
      <p:sp>
        <p:nvSpPr>
          <p:cNvPr id="6149" name="Rectangle 5">
            <a:extLst>
              <a:ext uri="{FF2B5EF4-FFF2-40B4-BE49-F238E27FC236}">
                <a16:creationId xmlns:a16="http://schemas.microsoft.com/office/drawing/2014/main" id="{70EE9FC9-531D-4A24-8050-9BC83FE34C8B}"/>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a:latin typeface="+mj-lt"/>
              </a:defRPr>
            </a:lvl1pPr>
          </a:lstStyle>
          <a:p>
            <a:pPr>
              <a:defRPr/>
            </a:pPr>
            <a:endParaRPr lang="en-US" altLang="zh-CN"/>
          </a:p>
        </p:txBody>
      </p:sp>
      <p:sp>
        <p:nvSpPr>
          <p:cNvPr id="6150" name="Rectangle 6">
            <a:extLst>
              <a:ext uri="{FF2B5EF4-FFF2-40B4-BE49-F238E27FC236}">
                <a16:creationId xmlns:a16="http://schemas.microsoft.com/office/drawing/2014/main" id="{B83317E4-CC76-43ED-A807-8CAA97E97D90}"/>
              </a:ext>
            </a:extLst>
          </p:cNvPr>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Garamond" panose="02020404030301010803" pitchFamily="18" charset="0"/>
              </a:defRPr>
            </a:lvl1pPr>
          </a:lstStyle>
          <a:p>
            <a:pPr>
              <a:defRPr/>
            </a:pPr>
            <a:fld id="{0425CA04-AFED-4C20-8B0A-8148D7918443}" type="slidenum">
              <a:rPr lang="en-US" altLang="zh-CN"/>
              <a:pPr>
                <a:defRPr/>
              </a:pPr>
              <a:t>‹#›</a:t>
            </a:fld>
            <a:endParaRPr lang="en-US" altLang="zh-CN"/>
          </a:p>
        </p:txBody>
      </p:sp>
      <p:sp>
        <p:nvSpPr>
          <p:cNvPr id="1031" name="Freeform 7">
            <a:extLst>
              <a:ext uri="{FF2B5EF4-FFF2-40B4-BE49-F238E27FC236}">
                <a16:creationId xmlns:a16="http://schemas.microsoft.com/office/drawing/2014/main" id="{E21E454E-43D5-40A4-BDCA-9E8CC2BA483F}"/>
              </a:ext>
            </a:extLst>
          </p:cNvPr>
          <p:cNvSpPr>
            <a:spLocks noChangeArrowheads="1"/>
          </p:cNvSpPr>
          <p:nvPr/>
        </p:nvSpPr>
        <p:spPr bwMode="auto">
          <a:xfrm>
            <a:off x="381000" y="228600"/>
            <a:ext cx="8229600" cy="6096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1905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032" name="Line 8">
            <a:extLst>
              <a:ext uri="{FF2B5EF4-FFF2-40B4-BE49-F238E27FC236}">
                <a16:creationId xmlns:a16="http://schemas.microsoft.com/office/drawing/2014/main" id="{958D40ED-CB23-46BE-BD3F-4DAA5E723ED3}"/>
              </a:ext>
            </a:extLst>
          </p:cNvPr>
          <p:cNvSpPr>
            <a:spLocks noChangeShapeType="1"/>
          </p:cNvSpPr>
          <p:nvPr/>
        </p:nvSpPr>
        <p:spPr bwMode="auto">
          <a:xfrm>
            <a:off x="457200" y="6172200"/>
            <a:ext cx="8229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37005077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hf hdr="0" ftr="0" dt="0"/>
  <p:txStyles>
    <p:titleStyle>
      <a:lvl1pPr algn="l" rtl="0" eaLnBrk="0" fontAlgn="base" hangingPunct="0">
        <a:spcBef>
          <a:spcPct val="0"/>
        </a:spcBef>
        <a:spcAft>
          <a:spcPct val="0"/>
        </a:spcAft>
        <a:defRPr sz="4200">
          <a:solidFill>
            <a:schemeClr val="tx2"/>
          </a:solidFill>
          <a:latin typeface="+mj-lt"/>
          <a:ea typeface="+mj-ea"/>
          <a:cs typeface="+mj-cs"/>
        </a:defRPr>
      </a:lvl1pPr>
      <a:lvl2pPr algn="l" rtl="0" eaLnBrk="0" fontAlgn="base" hangingPunct="0">
        <a:spcBef>
          <a:spcPct val="0"/>
        </a:spcBef>
        <a:spcAft>
          <a:spcPct val="0"/>
        </a:spcAft>
        <a:defRPr sz="4200">
          <a:solidFill>
            <a:schemeClr val="tx2"/>
          </a:solidFill>
          <a:latin typeface="Garamond" pitchFamily="18" charset="0"/>
          <a:ea typeface="宋体" pitchFamily="2" charset="-122"/>
        </a:defRPr>
      </a:lvl2pPr>
      <a:lvl3pPr algn="l" rtl="0" eaLnBrk="0" fontAlgn="base" hangingPunct="0">
        <a:spcBef>
          <a:spcPct val="0"/>
        </a:spcBef>
        <a:spcAft>
          <a:spcPct val="0"/>
        </a:spcAft>
        <a:defRPr sz="4200">
          <a:solidFill>
            <a:schemeClr val="tx2"/>
          </a:solidFill>
          <a:latin typeface="Garamond" pitchFamily="18" charset="0"/>
          <a:ea typeface="宋体" pitchFamily="2" charset="-122"/>
        </a:defRPr>
      </a:lvl3pPr>
      <a:lvl4pPr algn="l" rtl="0" eaLnBrk="0" fontAlgn="base" hangingPunct="0">
        <a:spcBef>
          <a:spcPct val="0"/>
        </a:spcBef>
        <a:spcAft>
          <a:spcPct val="0"/>
        </a:spcAft>
        <a:defRPr sz="4200">
          <a:solidFill>
            <a:schemeClr val="tx2"/>
          </a:solidFill>
          <a:latin typeface="Garamond" pitchFamily="18" charset="0"/>
          <a:ea typeface="宋体" pitchFamily="2" charset="-122"/>
        </a:defRPr>
      </a:lvl4pPr>
      <a:lvl5pPr algn="l" rtl="0" eaLnBrk="0" fontAlgn="base" hangingPunct="0">
        <a:spcBef>
          <a:spcPct val="0"/>
        </a:spcBef>
        <a:spcAft>
          <a:spcPct val="0"/>
        </a:spcAft>
        <a:defRPr sz="4200">
          <a:solidFill>
            <a:schemeClr val="tx2"/>
          </a:solidFill>
          <a:latin typeface="Garamond" pitchFamily="18" charset="0"/>
          <a:ea typeface="宋体" pitchFamily="2" charset="-122"/>
        </a:defRPr>
      </a:lvl5pPr>
      <a:lvl6pPr marL="457200" algn="l" rtl="0" fontAlgn="base">
        <a:spcBef>
          <a:spcPct val="0"/>
        </a:spcBef>
        <a:spcAft>
          <a:spcPct val="0"/>
        </a:spcAft>
        <a:defRPr sz="4200">
          <a:solidFill>
            <a:schemeClr val="tx2"/>
          </a:solidFill>
          <a:latin typeface="Garamond" pitchFamily="18" charset="0"/>
          <a:ea typeface="宋体" pitchFamily="2" charset="-122"/>
        </a:defRPr>
      </a:lvl6pPr>
      <a:lvl7pPr marL="914400" algn="l" rtl="0" fontAlgn="base">
        <a:spcBef>
          <a:spcPct val="0"/>
        </a:spcBef>
        <a:spcAft>
          <a:spcPct val="0"/>
        </a:spcAft>
        <a:defRPr sz="4200">
          <a:solidFill>
            <a:schemeClr val="tx2"/>
          </a:solidFill>
          <a:latin typeface="Garamond" pitchFamily="18" charset="0"/>
          <a:ea typeface="宋体" pitchFamily="2" charset="-122"/>
        </a:defRPr>
      </a:lvl7pPr>
      <a:lvl8pPr marL="1371600" algn="l" rtl="0" fontAlgn="base">
        <a:spcBef>
          <a:spcPct val="0"/>
        </a:spcBef>
        <a:spcAft>
          <a:spcPct val="0"/>
        </a:spcAft>
        <a:defRPr sz="4200">
          <a:solidFill>
            <a:schemeClr val="tx2"/>
          </a:solidFill>
          <a:latin typeface="Garamond" pitchFamily="18" charset="0"/>
          <a:ea typeface="宋体" pitchFamily="2" charset="-122"/>
        </a:defRPr>
      </a:lvl8pPr>
      <a:lvl9pPr marL="1828800" algn="l" rtl="0" fontAlgn="base">
        <a:spcBef>
          <a:spcPct val="0"/>
        </a:spcBef>
        <a:spcAft>
          <a:spcPct val="0"/>
        </a:spcAft>
        <a:defRPr sz="4200">
          <a:solidFill>
            <a:schemeClr val="tx2"/>
          </a:solidFill>
          <a:latin typeface="Garamond" pitchFamily="18" charset="0"/>
          <a:ea typeface="宋体" pitchFamily="2" charset="-122"/>
        </a:defRPr>
      </a:lvl9pPr>
    </p:titleStyle>
    <p:bodyStyle>
      <a:lvl1pPr marL="342900" indent="-342900" algn="l" rtl="0" eaLnBrk="0" fontAlgn="base" hangingPunct="0">
        <a:spcBef>
          <a:spcPct val="20000"/>
        </a:spcBef>
        <a:spcAft>
          <a:spcPct val="0"/>
        </a:spcAft>
        <a:buClr>
          <a:schemeClr val="accent1"/>
        </a:buClr>
        <a:buSzPct val="65000"/>
        <a:buFont typeface="Wingdings" panose="05000000000000000000" pitchFamily="2" charset="2"/>
        <a:buChar char="n"/>
        <a:defRPr sz="30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anose="05000000000000000000" pitchFamily="2" charset="2"/>
        <a:buChar char="q"/>
        <a:defRPr sz="2600">
          <a:solidFill>
            <a:schemeClr val="tx1"/>
          </a:solidFill>
          <a:latin typeface="+mn-lt"/>
          <a:ea typeface="+mn-ea"/>
        </a:defRPr>
      </a:lvl2pPr>
      <a:lvl3pPr marL="1022350" indent="-350838" algn="l" rtl="0" eaLnBrk="0" fontAlgn="base" hangingPunct="0">
        <a:spcBef>
          <a:spcPct val="20000"/>
        </a:spcBef>
        <a:spcAft>
          <a:spcPct val="0"/>
        </a:spcAft>
        <a:buClr>
          <a:schemeClr val="accent1"/>
        </a:buClr>
        <a:buSzPct val="65000"/>
        <a:buFont typeface="Wingdings" panose="05000000000000000000" pitchFamily="2" charset="2"/>
        <a:buChar char="n"/>
        <a:defRPr sz="2200">
          <a:solidFill>
            <a:schemeClr val="tx1"/>
          </a:solidFill>
          <a:latin typeface="+mn-lt"/>
          <a:ea typeface="+mn-ea"/>
        </a:defRPr>
      </a:lvl3pPr>
      <a:lvl4pPr marL="1339850" indent="-315913" algn="l" rtl="0" eaLnBrk="0" fontAlgn="base" hangingPunct="0">
        <a:spcBef>
          <a:spcPct val="20000"/>
        </a:spcBef>
        <a:spcAft>
          <a:spcPct val="0"/>
        </a:spcAft>
        <a:buClr>
          <a:schemeClr val="accent2"/>
        </a:buClr>
        <a:buSzPct val="70000"/>
        <a:buFont typeface="Wingdings" panose="05000000000000000000" pitchFamily="2" charset="2"/>
        <a:buChar char="q"/>
        <a:defRPr sz="2000">
          <a:solidFill>
            <a:schemeClr val="tx1"/>
          </a:solidFill>
          <a:latin typeface="+mn-lt"/>
          <a:ea typeface="+mn-ea"/>
        </a:defRPr>
      </a:lvl4pPr>
      <a:lvl5pPr marL="1681163" indent="-339725" algn="l" rtl="0" eaLnBrk="0" fontAlgn="base" hangingPunct="0">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5pPr>
      <a:lvl6pPr marL="21383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6pPr>
      <a:lvl7pPr marL="25955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7pPr>
      <a:lvl8pPr marL="30527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8pPr>
      <a:lvl9pPr marL="3509963" indent="-339725" algn="l" rtl="0" fontAlgn="base">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17EFCF-7D17-4C2A-9183-E58DBB4B98EB}"/>
              </a:ext>
            </a:extLst>
          </p:cNvPr>
          <p:cNvSpPr>
            <a:spLocks noGrp="1"/>
          </p:cNvSpPr>
          <p:nvPr>
            <p:ph type="ctrTitle"/>
          </p:nvPr>
        </p:nvSpPr>
        <p:spPr/>
        <p:txBody>
          <a:bodyPr>
            <a:normAutofit fontScale="90000"/>
          </a:bodyPr>
          <a:lstStyle/>
          <a:p>
            <a:r>
              <a:rPr lang="zh-CN" altLang="en-US" dirty="0"/>
              <a:t>需求与商业模式创新</a:t>
            </a:r>
            <a:br>
              <a:rPr lang="en-US" altLang="zh-CN" dirty="0"/>
            </a:br>
            <a:r>
              <a:rPr lang="zh-CN" altLang="en-US" dirty="0"/>
              <a:t>第三章 商业模式类型 </a:t>
            </a:r>
            <a:r>
              <a:rPr lang="en-US" altLang="zh-CN" dirty="0"/>
              <a:t>– </a:t>
            </a:r>
            <a:r>
              <a:rPr lang="zh-CN" altLang="en-US" dirty="0"/>
              <a:t>平台、免费</a:t>
            </a:r>
          </a:p>
        </p:txBody>
      </p:sp>
      <p:sp>
        <p:nvSpPr>
          <p:cNvPr id="3" name="副标题 2">
            <a:extLst>
              <a:ext uri="{FF2B5EF4-FFF2-40B4-BE49-F238E27FC236}">
                <a16:creationId xmlns:a16="http://schemas.microsoft.com/office/drawing/2014/main" id="{685107F7-2146-4F63-9B7D-008D8D93A9E2}"/>
              </a:ext>
            </a:extLst>
          </p:cNvPr>
          <p:cNvSpPr>
            <a:spLocks noGrp="1"/>
          </p:cNvSpPr>
          <p:nvPr>
            <p:ph type="subTitle" idx="1"/>
          </p:nvPr>
        </p:nvSpPr>
        <p:spPr/>
        <p:txBody>
          <a:bodyPr/>
          <a:lstStyle/>
          <a:p>
            <a:r>
              <a:rPr lang="zh-CN" altLang="en-US" dirty="0"/>
              <a:t>南京大学软件学院 </a:t>
            </a:r>
            <a:r>
              <a:rPr lang="en-US" altLang="zh-CN" dirty="0"/>
              <a:t>– </a:t>
            </a:r>
            <a:r>
              <a:rPr lang="zh-CN" altLang="en-US" dirty="0"/>
              <a:t>匡宏宇</a:t>
            </a:r>
          </a:p>
        </p:txBody>
      </p:sp>
    </p:spTree>
    <p:extLst>
      <p:ext uri="{BB962C8B-B14F-4D97-AF65-F5344CB8AC3E}">
        <p14:creationId xmlns:p14="http://schemas.microsoft.com/office/powerpoint/2010/main" val="436724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7C1902-248F-4D11-9E4C-29ADFC2F7E04}"/>
              </a:ext>
            </a:extLst>
          </p:cNvPr>
          <p:cNvSpPr>
            <a:spLocks noGrp="1"/>
          </p:cNvSpPr>
          <p:nvPr>
            <p:ph type="title"/>
          </p:nvPr>
        </p:nvSpPr>
        <p:spPr>
          <a:xfrm>
            <a:off x="628650" y="365127"/>
            <a:ext cx="7886700" cy="479699"/>
          </a:xfrm>
        </p:spPr>
        <p:txBody>
          <a:bodyPr>
            <a:normAutofit fontScale="90000"/>
          </a:bodyPr>
          <a:lstStyle/>
          <a:p>
            <a:r>
              <a:rPr lang="zh-CN" altLang="en-US" dirty="0"/>
              <a:t>广告：一个多边平台商业模式</a:t>
            </a:r>
          </a:p>
        </p:txBody>
      </p:sp>
      <p:sp>
        <p:nvSpPr>
          <p:cNvPr id="3" name="内容占位符 2">
            <a:extLst>
              <a:ext uri="{FF2B5EF4-FFF2-40B4-BE49-F238E27FC236}">
                <a16:creationId xmlns:a16="http://schemas.microsoft.com/office/drawing/2014/main" id="{52C32208-60CF-418B-A2B3-F4BB5EA736AD}"/>
              </a:ext>
            </a:extLst>
          </p:cNvPr>
          <p:cNvSpPr>
            <a:spLocks noGrp="1"/>
          </p:cNvSpPr>
          <p:nvPr>
            <p:ph idx="1"/>
          </p:nvPr>
        </p:nvSpPr>
        <p:spPr>
          <a:xfrm>
            <a:off x="184143" y="993298"/>
            <a:ext cx="8771013" cy="2853145"/>
          </a:xfrm>
        </p:spPr>
        <p:txBody>
          <a:bodyPr>
            <a:normAutofit fontScale="85000" lnSpcReduction="20000"/>
          </a:bodyPr>
          <a:lstStyle/>
          <a:p>
            <a:r>
              <a:rPr lang="en-US" altLang="zh-CN" dirty="0"/>
              <a:t>Metro</a:t>
            </a:r>
            <a:r>
              <a:rPr lang="zh-CN" altLang="en-US" dirty="0"/>
              <a:t>，瑞典的东方卫报</a:t>
            </a:r>
            <a:endParaRPr lang="en-US" altLang="zh-CN" dirty="0"/>
          </a:p>
          <a:p>
            <a:pPr lvl="1"/>
            <a:r>
              <a:rPr lang="zh-CN" altLang="en-US" dirty="0"/>
              <a:t>新闻价值有限，大报依然要有订阅费（党报、</a:t>
            </a:r>
            <a:r>
              <a:rPr lang="en-US" altLang="zh-CN" dirty="0"/>
              <a:t>NYTimes</a:t>
            </a:r>
            <a:r>
              <a:rPr lang="zh-CN" altLang="en-US" dirty="0"/>
              <a:t>、观察者网）</a:t>
            </a:r>
            <a:endParaRPr lang="en-US" altLang="zh-CN" dirty="0"/>
          </a:p>
          <a:p>
            <a:pPr lvl="1"/>
            <a:r>
              <a:rPr lang="zh-CN" altLang="en-US" dirty="0"/>
              <a:t>一度接近免费的扬子晚报、金陵晚报、现代快报</a:t>
            </a:r>
            <a:endParaRPr lang="en-US" altLang="zh-CN" dirty="0"/>
          </a:p>
          <a:p>
            <a:pPr lvl="2"/>
            <a:r>
              <a:rPr lang="zh-CN" altLang="en-US" sz="2100" dirty="0"/>
              <a:t>最低定价三毛钱，后被叫停。扬子与现代成功转向新媒体</a:t>
            </a:r>
            <a:endParaRPr lang="en-US" altLang="zh-CN" sz="2100" dirty="0"/>
          </a:p>
          <a:p>
            <a:r>
              <a:rPr lang="en-US" altLang="zh-CN" dirty="0"/>
              <a:t>Facebook</a:t>
            </a:r>
            <a:r>
              <a:rPr lang="zh-CN" altLang="en-US" dirty="0"/>
              <a:t>大幅增长的广告收益</a:t>
            </a:r>
            <a:endParaRPr lang="en-US" altLang="zh-CN" dirty="0"/>
          </a:p>
          <a:p>
            <a:pPr lvl="1"/>
            <a:r>
              <a:rPr lang="en-US" altLang="zh-CN" dirty="0"/>
              <a:t>2012</a:t>
            </a:r>
            <a:r>
              <a:rPr lang="zh-CN" altLang="en-US" dirty="0"/>
              <a:t>年起脸书的复合年增长率为</a:t>
            </a:r>
            <a:r>
              <a:rPr lang="en-US" altLang="zh-CN" dirty="0"/>
              <a:t>59%</a:t>
            </a:r>
            <a:r>
              <a:rPr lang="zh-CN" altLang="en-US" dirty="0"/>
              <a:t>，使其能够以现金收购</a:t>
            </a:r>
            <a:r>
              <a:rPr lang="en-US" altLang="zh-CN" dirty="0"/>
              <a:t>Instagram</a:t>
            </a:r>
            <a:r>
              <a:rPr lang="zh-CN" altLang="en-US" dirty="0"/>
              <a:t>与</a:t>
            </a:r>
            <a:r>
              <a:rPr lang="en-US" altLang="zh-CN" dirty="0"/>
              <a:t>WhatsApp</a:t>
            </a:r>
            <a:endParaRPr lang="zh-CN" altLang="en-US" dirty="0"/>
          </a:p>
          <a:p>
            <a:pPr lvl="1"/>
            <a:r>
              <a:rPr lang="en-US" altLang="zh-CN" dirty="0"/>
              <a:t>2016</a:t>
            </a:r>
            <a:r>
              <a:rPr lang="zh-CN" altLang="en-US" dirty="0"/>
              <a:t>年谷歌（</a:t>
            </a:r>
            <a:r>
              <a:rPr lang="en-US" altLang="zh-CN" dirty="0"/>
              <a:t>$37.6B</a:t>
            </a:r>
            <a:r>
              <a:rPr lang="zh-CN" altLang="en-US" dirty="0"/>
              <a:t>）与脸书（</a:t>
            </a:r>
            <a:r>
              <a:rPr lang="en-US" altLang="zh-CN" dirty="0"/>
              <a:t>$14.1B</a:t>
            </a:r>
            <a:r>
              <a:rPr lang="zh-CN" altLang="en-US" dirty="0"/>
              <a:t>）分享了</a:t>
            </a:r>
            <a:r>
              <a:rPr lang="en-US" altLang="zh-CN" dirty="0"/>
              <a:t>89%</a:t>
            </a:r>
            <a:r>
              <a:rPr lang="zh-CN" altLang="en-US" dirty="0"/>
              <a:t>的广告收益增长（公司商业页面</a:t>
            </a:r>
            <a:r>
              <a:rPr lang="en-US" altLang="zh-CN" dirty="0"/>
              <a:t>-</a:t>
            </a:r>
            <a:r>
              <a:rPr lang="zh-CN" altLang="en-US" dirty="0"/>
              <a:t>招聘）</a:t>
            </a:r>
            <a:endParaRPr lang="en-US" altLang="zh-CN" dirty="0"/>
          </a:p>
          <a:p>
            <a:pPr lvl="1"/>
            <a:r>
              <a:rPr lang="zh-CN" altLang="en-US" i="1" dirty="0"/>
              <a:t>剑桥分析、针对性的竞选广告与影响美国大选结果</a:t>
            </a:r>
            <a:endParaRPr lang="en-US" altLang="zh-CN" i="1" dirty="0"/>
          </a:p>
        </p:txBody>
      </p:sp>
      <p:pic>
        <p:nvPicPr>
          <p:cNvPr id="4" name="图片 3">
            <a:extLst>
              <a:ext uri="{FF2B5EF4-FFF2-40B4-BE49-F238E27FC236}">
                <a16:creationId xmlns:a16="http://schemas.microsoft.com/office/drawing/2014/main" id="{7476E11A-7654-4159-A72F-BA364198D5B7}"/>
              </a:ext>
            </a:extLst>
          </p:cNvPr>
          <p:cNvPicPr>
            <a:picLocks noChangeAspect="1"/>
          </p:cNvPicPr>
          <p:nvPr/>
        </p:nvPicPr>
        <p:blipFill>
          <a:blip r:embed="rId2"/>
          <a:stretch>
            <a:fillRect/>
          </a:stretch>
        </p:blipFill>
        <p:spPr>
          <a:xfrm>
            <a:off x="184143" y="3936544"/>
            <a:ext cx="5332071" cy="2853145"/>
          </a:xfrm>
          <a:prstGeom prst="rect">
            <a:avLst/>
          </a:prstGeom>
        </p:spPr>
      </p:pic>
      <p:pic>
        <p:nvPicPr>
          <p:cNvPr id="5" name="图片 4">
            <a:extLst>
              <a:ext uri="{FF2B5EF4-FFF2-40B4-BE49-F238E27FC236}">
                <a16:creationId xmlns:a16="http://schemas.microsoft.com/office/drawing/2014/main" id="{18E71B72-9100-4B11-BDF1-E34A1E89644A}"/>
              </a:ext>
            </a:extLst>
          </p:cNvPr>
          <p:cNvPicPr>
            <a:picLocks noChangeAspect="1"/>
          </p:cNvPicPr>
          <p:nvPr/>
        </p:nvPicPr>
        <p:blipFill>
          <a:blip r:embed="rId3"/>
          <a:stretch>
            <a:fillRect/>
          </a:stretch>
        </p:blipFill>
        <p:spPr>
          <a:xfrm>
            <a:off x="5682696" y="3936544"/>
            <a:ext cx="3103742" cy="2853145"/>
          </a:xfrm>
          <a:prstGeom prst="rect">
            <a:avLst/>
          </a:prstGeom>
        </p:spPr>
      </p:pic>
    </p:spTree>
    <p:extLst>
      <p:ext uri="{BB962C8B-B14F-4D97-AF65-F5344CB8AC3E}">
        <p14:creationId xmlns:p14="http://schemas.microsoft.com/office/powerpoint/2010/main" val="209756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8C3907-AE21-4393-A9A0-60D62A4F589F}"/>
              </a:ext>
            </a:extLst>
          </p:cNvPr>
          <p:cNvSpPr>
            <a:spLocks noGrp="1"/>
          </p:cNvSpPr>
          <p:nvPr>
            <p:ph type="title"/>
          </p:nvPr>
        </p:nvSpPr>
        <p:spPr>
          <a:xfrm>
            <a:off x="131693" y="136527"/>
            <a:ext cx="7886700" cy="658604"/>
          </a:xfrm>
        </p:spPr>
        <p:txBody>
          <a:bodyPr>
            <a:normAutofit fontScale="90000"/>
          </a:bodyPr>
          <a:lstStyle/>
          <a:p>
            <a:r>
              <a:rPr lang="zh-CN" altLang="en-US" dirty="0"/>
              <a:t>补充：</a:t>
            </a:r>
            <a:r>
              <a:rPr lang="en-US" altLang="zh-CN" dirty="0"/>
              <a:t>2019</a:t>
            </a:r>
            <a:r>
              <a:rPr lang="zh-CN" altLang="en-US" dirty="0"/>
              <a:t>年国内广告市场情况</a:t>
            </a:r>
          </a:p>
        </p:txBody>
      </p:sp>
      <p:pic>
        <p:nvPicPr>
          <p:cNvPr id="4" name="图片 3">
            <a:extLst>
              <a:ext uri="{FF2B5EF4-FFF2-40B4-BE49-F238E27FC236}">
                <a16:creationId xmlns:a16="http://schemas.microsoft.com/office/drawing/2014/main" id="{8C9D074C-1C16-442A-97A0-E3C575287118}"/>
              </a:ext>
            </a:extLst>
          </p:cNvPr>
          <p:cNvPicPr>
            <a:picLocks noChangeAspect="1"/>
          </p:cNvPicPr>
          <p:nvPr/>
        </p:nvPicPr>
        <p:blipFill>
          <a:blip r:embed="rId2"/>
          <a:stretch>
            <a:fillRect/>
          </a:stretch>
        </p:blipFill>
        <p:spPr>
          <a:xfrm>
            <a:off x="131694" y="900637"/>
            <a:ext cx="6331434" cy="2802875"/>
          </a:xfrm>
          <a:prstGeom prst="rect">
            <a:avLst/>
          </a:prstGeom>
        </p:spPr>
      </p:pic>
      <p:pic>
        <p:nvPicPr>
          <p:cNvPr id="5" name="图片 4">
            <a:extLst>
              <a:ext uri="{FF2B5EF4-FFF2-40B4-BE49-F238E27FC236}">
                <a16:creationId xmlns:a16="http://schemas.microsoft.com/office/drawing/2014/main" id="{DD3430BC-4BC6-4C88-861B-AC83C124B46E}"/>
              </a:ext>
            </a:extLst>
          </p:cNvPr>
          <p:cNvPicPr>
            <a:picLocks noChangeAspect="1"/>
          </p:cNvPicPr>
          <p:nvPr/>
        </p:nvPicPr>
        <p:blipFill>
          <a:blip r:embed="rId3"/>
          <a:stretch>
            <a:fillRect/>
          </a:stretch>
        </p:blipFill>
        <p:spPr>
          <a:xfrm>
            <a:off x="131693" y="3712872"/>
            <a:ext cx="6331434" cy="3008601"/>
          </a:xfrm>
          <a:prstGeom prst="rect">
            <a:avLst/>
          </a:prstGeom>
        </p:spPr>
      </p:pic>
      <p:sp>
        <p:nvSpPr>
          <p:cNvPr id="6" name="内容占位符 2">
            <a:extLst>
              <a:ext uri="{FF2B5EF4-FFF2-40B4-BE49-F238E27FC236}">
                <a16:creationId xmlns:a16="http://schemas.microsoft.com/office/drawing/2014/main" id="{879E0350-8FE2-4E79-B723-2AAEF02B5645}"/>
              </a:ext>
            </a:extLst>
          </p:cNvPr>
          <p:cNvSpPr>
            <a:spLocks noGrp="1"/>
          </p:cNvSpPr>
          <p:nvPr>
            <p:ph idx="1"/>
          </p:nvPr>
        </p:nvSpPr>
        <p:spPr>
          <a:xfrm>
            <a:off x="6589642" y="900637"/>
            <a:ext cx="2422664" cy="5820836"/>
          </a:xfrm>
        </p:spPr>
        <p:txBody>
          <a:bodyPr>
            <a:normAutofit fontScale="77500" lnSpcReduction="20000"/>
          </a:bodyPr>
          <a:lstStyle/>
          <a:p>
            <a:r>
              <a:rPr lang="en-US" altLang="zh-CN" dirty="0"/>
              <a:t>2019</a:t>
            </a:r>
            <a:r>
              <a:rPr lang="zh-CN" altLang="en-US" dirty="0"/>
              <a:t>国内互联网广告收入：</a:t>
            </a:r>
            <a:r>
              <a:rPr lang="en-US" altLang="zh-CN" dirty="0"/>
              <a:t>4367</a:t>
            </a:r>
            <a:r>
              <a:rPr lang="zh-CN" altLang="en-US" dirty="0"/>
              <a:t>亿元</a:t>
            </a:r>
            <a:endParaRPr lang="en-US" altLang="zh-CN" dirty="0"/>
          </a:p>
          <a:p>
            <a:r>
              <a:rPr lang="zh-CN" altLang="en-US" dirty="0"/>
              <a:t>收入</a:t>
            </a:r>
            <a:r>
              <a:rPr lang="en-US" altLang="zh-CN" dirty="0"/>
              <a:t>Top10</a:t>
            </a:r>
            <a:r>
              <a:rPr lang="zh-CN" altLang="en-US" dirty="0"/>
              <a:t>：阿里、字节、百度、腾讯、京东、美团、新浪、小米、奇虎、</a:t>
            </a:r>
            <a:r>
              <a:rPr lang="en-US" altLang="zh-CN" dirty="0"/>
              <a:t>58</a:t>
            </a:r>
          </a:p>
          <a:p>
            <a:r>
              <a:rPr lang="zh-CN" altLang="en-US" dirty="0"/>
              <a:t>搜索平台广告从</a:t>
            </a:r>
            <a:r>
              <a:rPr lang="en-US" altLang="zh-CN" dirty="0"/>
              <a:t>23%</a:t>
            </a:r>
            <a:r>
              <a:rPr lang="zh-CN" altLang="en-US" dirty="0"/>
              <a:t>跌至</a:t>
            </a:r>
            <a:r>
              <a:rPr lang="en-US" altLang="zh-CN" dirty="0"/>
              <a:t>14.9%</a:t>
            </a:r>
            <a:r>
              <a:rPr lang="zh-CN" altLang="en-US" dirty="0"/>
              <a:t>，视频平台广告同比增长</a:t>
            </a:r>
            <a:r>
              <a:rPr lang="en-US" altLang="zh-CN" dirty="0"/>
              <a:t>43%</a:t>
            </a:r>
          </a:p>
          <a:p>
            <a:r>
              <a:rPr lang="zh-CN" altLang="en-US" dirty="0"/>
              <a:t>字节与美团联手将</a:t>
            </a:r>
            <a:r>
              <a:rPr lang="en-US" altLang="zh-CN" dirty="0"/>
              <a:t>BAT</a:t>
            </a:r>
            <a:r>
              <a:rPr lang="zh-CN" altLang="en-US" dirty="0"/>
              <a:t>份额从</a:t>
            </a:r>
            <a:r>
              <a:rPr lang="en-US" altLang="zh-CN" dirty="0"/>
              <a:t>69%</a:t>
            </a:r>
            <a:r>
              <a:rPr lang="zh-CN" altLang="en-US" dirty="0"/>
              <a:t>下压到</a:t>
            </a:r>
            <a:r>
              <a:rPr lang="en-US" altLang="zh-CN" dirty="0"/>
              <a:t>63%</a:t>
            </a:r>
          </a:p>
          <a:p>
            <a:r>
              <a:rPr lang="en-US" altLang="zh-CN" dirty="0"/>
              <a:t>2019</a:t>
            </a:r>
            <a:r>
              <a:rPr lang="zh-CN" altLang="en-US" dirty="0"/>
              <a:t>字节总收入</a:t>
            </a:r>
            <a:r>
              <a:rPr lang="en-US" altLang="zh-CN" dirty="0"/>
              <a:t>1400</a:t>
            </a:r>
            <a:r>
              <a:rPr lang="zh-CN" altLang="en-US" dirty="0"/>
              <a:t>亿元，广告收入</a:t>
            </a:r>
            <a:r>
              <a:rPr lang="en-US" altLang="zh-CN" dirty="0"/>
              <a:t>1200</a:t>
            </a:r>
            <a:r>
              <a:rPr lang="zh-CN" altLang="en-US" dirty="0"/>
              <a:t>亿元，</a:t>
            </a:r>
            <a:r>
              <a:rPr lang="en-US" altLang="zh-CN" dirty="0"/>
              <a:t>2020</a:t>
            </a:r>
            <a:r>
              <a:rPr lang="zh-CN" altLang="en-US" dirty="0"/>
              <a:t>目标广告营收</a:t>
            </a:r>
            <a:r>
              <a:rPr lang="en-US" altLang="zh-CN" dirty="0"/>
              <a:t>1000</a:t>
            </a:r>
            <a:r>
              <a:rPr lang="zh-CN" altLang="en-US" dirty="0"/>
              <a:t>亿元</a:t>
            </a:r>
            <a:endParaRPr lang="en-US" altLang="zh-CN" dirty="0"/>
          </a:p>
        </p:txBody>
      </p:sp>
      <p:pic>
        <p:nvPicPr>
          <p:cNvPr id="7" name="图片 6">
            <a:extLst>
              <a:ext uri="{FF2B5EF4-FFF2-40B4-BE49-F238E27FC236}">
                <a16:creationId xmlns:a16="http://schemas.microsoft.com/office/drawing/2014/main" id="{09D33177-3834-488A-870D-79B778D16E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6384" y="0"/>
            <a:ext cx="3859723" cy="6858000"/>
          </a:xfrm>
          <a:prstGeom prst="rect">
            <a:avLst/>
          </a:prstGeom>
        </p:spPr>
      </p:pic>
      <p:pic>
        <p:nvPicPr>
          <p:cNvPr id="8" name="图片 7">
            <a:extLst>
              <a:ext uri="{FF2B5EF4-FFF2-40B4-BE49-F238E27FC236}">
                <a16:creationId xmlns:a16="http://schemas.microsoft.com/office/drawing/2014/main" id="{5EB33A87-DBD4-4CA3-8BA0-7E6660C01B5D}"/>
              </a:ext>
            </a:extLst>
          </p:cNvPr>
          <p:cNvPicPr>
            <a:picLocks noChangeAspect="1"/>
          </p:cNvPicPr>
          <p:nvPr/>
        </p:nvPicPr>
        <p:blipFill>
          <a:blip r:embed="rId5"/>
          <a:stretch>
            <a:fillRect/>
          </a:stretch>
        </p:blipFill>
        <p:spPr>
          <a:xfrm>
            <a:off x="131693" y="2264504"/>
            <a:ext cx="8934450" cy="4562475"/>
          </a:xfrm>
          <a:prstGeom prst="rect">
            <a:avLst/>
          </a:prstGeom>
        </p:spPr>
      </p:pic>
    </p:spTree>
    <p:extLst>
      <p:ext uri="{BB962C8B-B14F-4D97-AF65-F5344CB8AC3E}">
        <p14:creationId xmlns:p14="http://schemas.microsoft.com/office/powerpoint/2010/main" val="5897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wipe(down)">
                                      <p:cBhvr>
                                        <p:cTn id="7" dur="500"/>
                                        <p:tgtEl>
                                          <p:spTgt spid="6">
                                            <p:txEl>
                                              <p:pRg st="2" end="2"/>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6">
                                            <p:txEl>
                                              <p:pRg st="3" end="3"/>
                                            </p:txEl>
                                          </p:spTgt>
                                        </p:tgtEl>
                                        <p:attrNameLst>
                                          <p:attrName>style.visibility</p:attrName>
                                        </p:attrNameLst>
                                      </p:cBhvr>
                                      <p:to>
                                        <p:strVal val="visible"/>
                                      </p:to>
                                    </p:set>
                                    <p:animEffect transition="in" filter="wipe(down)">
                                      <p:cBhvr>
                                        <p:cTn id="10" dur="500"/>
                                        <p:tgtEl>
                                          <p:spTgt spid="6">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animEffect transition="in" filter="wipe(down)">
                                      <p:cBhvr>
                                        <p:cTn id="15" dur="500"/>
                                        <p:tgtEl>
                                          <p:spTgt spid="6">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6F411D3-37F6-4AB5-9D8A-D7C6062D476F}"/>
              </a:ext>
            </a:extLst>
          </p:cNvPr>
          <p:cNvPicPr>
            <a:picLocks noChangeAspect="1"/>
          </p:cNvPicPr>
          <p:nvPr/>
        </p:nvPicPr>
        <p:blipFill>
          <a:blip r:embed="rId2"/>
          <a:stretch>
            <a:fillRect/>
          </a:stretch>
        </p:blipFill>
        <p:spPr>
          <a:xfrm>
            <a:off x="0" y="0"/>
            <a:ext cx="4572000" cy="3403107"/>
          </a:xfrm>
          <a:prstGeom prst="rect">
            <a:avLst/>
          </a:prstGeom>
        </p:spPr>
      </p:pic>
      <p:pic>
        <p:nvPicPr>
          <p:cNvPr id="12" name="图片 11">
            <a:extLst>
              <a:ext uri="{FF2B5EF4-FFF2-40B4-BE49-F238E27FC236}">
                <a16:creationId xmlns:a16="http://schemas.microsoft.com/office/drawing/2014/main" id="{BBFC48E1-BC30-4CB6-B057-72F3705F6A59}"/>
              </a:ext>
            </a:extLst>
          </p:cNvPr>
          <p:cNvPicPr>
            <a:picLocks noChangeAspect="1"/>
          </p:cNvPicPr>
          <p:nvPr/>
        </p:nvPicPr>
        <p:blipFill>
          <a:blip r:embed="rId3"/>
          <a:stretch>
            <a:fillRect/>
          </a:stretch>
        </p:blipFill>
        <p:spPr>
          <a:xfrm>
            <a:off x="4452627" y="0"/>
            <a:ext cx="4691373" cy="3403107"/>
          </a:xfrm>
          <a:prstGeom prst="rect">
            <a:avLst/>
          </a:prstGeom>
        </p:spPr>
      </p:pic>
      <p:pic>
        <p:nvPicPr>
          <p:cNvPr id="14" name="图片 13">
            <a:extLst>
              <a:ext uri="{FF2B5EF4-FFF2-40B4-BE49-F238E27FC236}">
                <a16:creationId xmlns:a16="http://schemas.microsoft.com/office/drawing/2014/main" id="{7FFC3CA9-B276-4304-BFAD-4AF30175FC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754" y="3351499"/>
            <a:ext cx="4068491" cy="3506501"/>
          </a:xfrm>
          <a:prstGeom prst="rect">
            <a:avLst/>
          </a:prstGeom>
        </p:spPr>
      </p:pic>
      <p:pic>
        <p:nvPicPr>
          <p:cNvPr id="16" name="图片 15">
            <a:extLst>
              <a:ext uri="{FF2B5EF4-FFF2-40B4-BE49-F238E27FC236}">
                <a16:creationId xmlns:a16="http://schemas.microsoft.com/office/drawing/2014/main" id="{723A9BAC-B719-4850-9438-6C5EF5C7F3AA}"/>
              </a:ext>
            </a:extLst>
          </p:cNvPr>
          <p:cNvPicPr>
            <a:picLocks noChangeAspect="1"/>
          </p:cNvPicPr>
          <p:nvPr/>
        </p:nvPicPr>
        <p:blipFill>
          <a:blip r:embed="rId5"/>
          <a:stretch>
            <a:fillRect/>
          </a:stretch>
        </p:blipFill>
        <p:spPr>
          <a:xfrm>
            <a:off x="4097027" y="3981870"/>
            <a:ext cx="4965700" cy="2559376"/>
          </a:xfrm>
          <a:prstGeom prst="rect">
            <a:avLst/>
          </a:prstGeom>
        </p:spPr>
      </p:pic>
    </p:spTree>
    <p:extLst>
      <p:ext uri="{BB962C8B-B14F-4D97-AF65-F5344CB8AC3E}">
        <p14:creationId xmlns:p14="http://schemas.microsoft.com/office/powerpoint/2010/main" val="1703098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414116-3F6B-42F4-917C-5D8993C34E7F}"/>
              </a:ext>
            </a:extLst>
          </p:cNvPr>
          <p:cNvSpPr>
            <a:spLocks noGrp="1"/>
          </p:cNvSpPr>
          <p:nvPr>
            <p:ph type="title"/>
          </p:nvPr>
        </p:nvSpPr>
        <p:spPr/>
        <p:txBody>
          <a:bodyPr/>
          <a:lstStyle/>
          <a:p>
            <a:r>
              <a:rPr lang="zh-CN" altLang="en-US" dirty="0"/>
              <a:t>基于广告的免费商业模式总结</a:t>
            </a:r>
          </a:p>
        </p:txBody>
      </p:sp>
      <p:sp>
        <p:nvSpPr>
          <p:cNvPr id="3" name="内容占位符 2">
            <a:extLst>
              <a:ext uri="{FF2B5EF4-FFF2-40B4-BE49-F238E27FC236}">
                <a16:creationId xmlns:a16="http://schemas.microsoft.com/office/drawing/2014/main" id="{81C288FE-0A66-4AB7-8E68-BC6D2D45C3C5}"/>
              </a:ext>
            </a:extLst>
          </p:cNvPr>
          <p:cNvSpPr>
            <a:spLocks noGrp="1"/>
          </p:cNvSpPr>
          <p:nvPr>
            <p:ph idx="1"/>
          </p:nvPr>
        </p:nvSpPr>
        <p:spPr>
          <a:xfrm>
            <a:off x="628651" y="2226469"/>
            <a:ext cx="3597965" cy="3263504"/>
          </a:xfrm>
        </p:spPr>
        <p:txBody>
          <a:bodyPr>
            <a:normAutofit fontScale="85000" lnSpcReduction="20000"/>
          </a:bodyPr>
          <a:lstStyle/>
          <a:p>
            <a:r>
              <a:rPr lang="zh-CN" altLang="en-US" dirty="0"/>
              <a:t>好的产品和服务以及高流量会吸引广告商，进而补贴产品和服务</a:t>
            </a:r>
            <a:endParaRPr lang="en-US" altLang="zh-CN" dirty="0"/>
          </a:p>
          <a:p>
            <a:pPr lvl="1"/>
            <a:r>
              <a:rPr lang="zh-CN" altLang="en-US" dirty="0"/>
              <a:t>要考虑广告费能否支撑起产品服务质量</a:t>
            </a:r>
            <a:endParaRPr lang="en-US" altLang="zh-CN" dirty="0"/>
          </a:p>
          <a:p>
            <a:pPr lvl="1"/>
            <a:r>
              <a:rPr lang="zh-CN" altLang="en-US" i="1" dirty="0"/>
              <a:t>吞噬广告费的产品太多，流量红利已见底</a:t>
            </a:r>
            <a:endParaRPr lang="en-US" altLang="zh-CN" i="1" dirty="0"/>
          </a:p>
          <a:p>
            <a:endParaRPr lang="en-US" altLang="zh-CN" dirty="0"/>
          </a:p>
          <a:p>
            <a:r>
              <a:rPr lang="zh-CN" altLang="en-US" dirty="0"/>
              <a:t>成本：平台的开发和维护，以及可能的获客与维系成本</a:t>
            </a:r>
            <a:endParaRPr lang="en-US" altLang="zh-CN" dirty="0"/>
          </a:p>
        </p:txBody>
      </p:sp>
      <p:pic>
        <p:nvPicPr>
          <p:cNvPr id="4" name="图片 3">
            <a:extLst>
              <a:ext uri="{FF2B5EF4-FFF2-40B4-BE49-F238E27FC236}">
                <a16:creationId xmlns:a16="http://schemas.microsoft.com/office/drawing/2014/main" id="{AD3B8FDC-E33B-44F3-9CC3-AAA0946D17D6}"/>
              </a:ext>
            </a:extLst>
          </p:cNvPr>
          <p:cNvPicPr>
            <a:picLocks noChangeAspect="1"/>
          </p:cNvPicPr>
          <p:nvPr/>
        </p:nvPicPr>
        <p:blipFill>
          <a:blip r:embed="rId2"/>
          <a:stretch>
            <a:fillRect/>
          </a:stretch>
        </p:blipFill>
        <p:spPr>
          <a:xfrm>
            <a:off x="4364155" y="2392270"/>
            <a:ext cx="4779845" cy="2931901"/>
          </a:xfrm>
          <a:prstGeom prst="rect">
            <a:avLst/>
          </a:prstGeom>
        </p:spPr>
      </p:pic>
    </p:spTree>
    <p:extLst>
      <p:ext uri="{BB962C8B-B14F-4D97-AF65-F5344CB8AC3E}">
        <p14:creationId xmlns:p14="http://schemas.microsoft.com/office/powerpoint/2010/main" val="306395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138B70-C863-4FBE-A46B-EC0A353ECDEC}"/>
              </a:ext>
            </a:extLst>
          </p:cNvPr>
          <p:cNvSpPr>
            <a:spLocks noGrp="1"/>
          </p:cNvSpPr>
          <p:nvPr>
            <p:ph type="title"/>
          </p:nvPr>
        </p:nvSpPr>
        <p:spPr>
          <a:xfrm>
            <a:off x="628650" y="219157"/>
            <a:ext cx="7886700" cy="512843"/>
          </a:xfrm>
        </p:spPr>
        <p:txBody>
          <a:bodyPr>
            <a:normAutofit fontScale="90000"/>
          </a:bodyPr>
          <a:lstStyle/>
          <a:p>
            <a:r>
              <a:rPr lang="zh-CN" altLang="en-US" dirty="0"/>
              <a:t>免费增值</a:t>
            </a:r>
          </a:p>
        </p:txBody>
      </p:sp>
      <p:sp>
        <p:nvSpPr>
          <p:cNvPr id="3" name="内容占位符 2">
            <a:extLst>
              <a:ext uri="{FF2B5EF4-FFF2-40B4-BE49-F238E27FC236}">
                <a16:creationId xmlns:a16="http://schemas.microsoft.com/office/drawing/2014/main" id="{9EAA26EA-E6BF-4469-B6FA-5CBC3FAC995C}"/>
              </a:ext>
            </a:extLst>
          </p:cNvPr>
          <p:cNvSpPr>
            <a:spLocks noGrp="1"/>
          </p:cNvSpPr>
          <p:nvPr>
            <p:ph idx="1"/>
          </p:nvPr>
        </p:nvSpPr>
        <p:spPr>
          <a:xfrm>
            <a:off x="203752" y="877970"/>
            <a:ext cx="4201767" cy="5910456"/>
          </a:xfrm>
        </p:spPr>
        <p:txBody>
          <a:bodyPr>
            <a:normAutofit fontScale="70000" lnSpcReduction="20000"/>
          </a:bodyPr>
          <a:lstStyle/>
          <a:p>
            <a:r>
              <a:rPr lang="zh-CN" altLang="en-US" dirty="0"/>
              <a:t>收入形式：大量用户从免费服务获益，少量用户为增值服务付费</a:t>
            </a:r>
            <a:endParaRPr lang="en-US" altLang="zh-CN" dirty="0"/>
          </a:p>
          <a:p>
            <a:pPr lvl="1"/>
            <a:r>
              <a:rPr lang="zh-CN" altLang="en-US" dirty="0"/>
              <a:t>不到</a:t>
            </a:r>
            <a:r>
              <a:rPr lang="en-US" altLang="zh-CN" dirty="0"/>
              <a:t>10%</a:t>
            </a:r>
            <a:r>
              <a:rPr lang="zh-CN" altLang="en-US" dirty="0"/>
              <a:t>的用户会为增值服务付费</a:t>
            </a:r>
            <a:endParaRPr lang="en-US" altLang="zh-CN" dirty="0"/>
          </a:p>
          <a:p>
            <a:pPr lvl="1"/>
            <a:r>
              <a:rPr lang="zh-CN" altLang="en-US" dirty="0"/>
              <a:t>两个关键指标：关注免费用户服务成本（低边界成本）与增值用户转化率</a:t>
            </a:r>
            <a:endParaRPr lang="en-US" altLang="zh-CN" dirty="0"/>
          </a:p>
          <a:p>
            <a:endParaRPr lang="en-US" altLang="zh-CN" sz="100" dirty="0"/>
          </a:p>
          <a:p>
            <a:r>
              <a:rPr lang="zh-CN" altLang="en-US" dirty="0"/>
              <a:t>照片分享网站</a:t>
            </a:r>
            <a:r>
              <a:rPr lang="en-US" altLang="zh-CN" dirty="0"/>
              <a:t>Flickr</a:t>
            </a:r>
          </a:p>
          <a:p>
            <a:pPr lvl="1"/>
            <a:r>
              <a:rPr lang="zh-CN" altLang="en-US" dirty="0"/>
              <a:t>少量年费换无限量上传次数与空间，及其他额外功能</a:t>
            </a:r>
            <a:endParaRPr lang="en-US" altLang="zh-CN" dirty="0"/>
          </a:p>
          <a:p>
            <a:pPr lvl="1"/>
            <a:r>
              <a:rPr lang="zh-CN" altLang="en-US" dirty="0"/>
              <a:t>百度网盘、印象笔记（跨平台）</a:t>
            </a:r>
            <a:endParaRPr lang="en-US" altLang="zh-CN" dirty="0"/>
          </a:p>
          <a:p>
            <a:pPr lvl="1"/>
            <a:r>
              <a:rPr lang="en-US" altLang="zh-CN" dirty="0"/>
              <a:t>OneDrive</a:t>
            </a:r>
            <a:r>
              <a:rPr lang="zh-CN" altLang="en-US" dirty="0"/>
              <a:t>：</a:t>
            </a:r>
            <a:r>
              <a:rPr lang="en-US" altLang="zh-CN" dirty="0"/>
              <a:t>5GB – 5TB</a:t>
            </a:r>
          </a:p>
          <a:p>
            <a:endParaRPr lang="en-US" altLang="zh-CN" sz="100" dirty="0"/>
          </a:p>
          <a:p>
            <a:r>
              <a:rPr lang="zh-CN" altLang="en-US" dirty="0"/>
              <a:t>开源：</a:t>
            </a:r>
            <a:r>
              <a:rPr lang="en-US" altLang="zh-CN" dirty="0" err="1"/>
              <a:t>Redhat</a:t>
            </a:r>
            <a:endParaRPr lang="en-US" altLang="zh-CN" dirty="0"/>
          </a:p>
          <a:p>
            <a:pPr lvl="1"/>
            <a:r>
              <a:rPr lang="zh-CN" altLang="en-US" sz="2600" dirty="0"/>
              <a:t>代码免费完整开放（多种许可证）</a:t>
            </a:r>
            <a:endParaRPr lang="en-US" altLang="zh-CN" sz="2600" dirty="0"/>
          </a:p>
          <a:p>
            <a:pPr lvl="1"/>
            <a:r>
              <a:rPr lang="zh-CN" altLang="en-US" sz="2600" dirty="0"/>
              <a:t>年费换取最新源码使用权、无限制服务支持、产品法律上拥有者联系的保证</a:t>
            </a:r>
            <a:endParaRPr lang="en-US" altLang="zh-CN" sz="2600" dirty="0"/>
          </a:p>
          <a:p>
            <a:pPr lvl="2"/>
            <a:r>
              <a:rPr lang="en-US" altLang="zh-CN" sz="2600" dirty="0"/>
              <a:t>Cy</a:t>
            </a:r>
            <a:r>
              <a:rPr lang="en-US" altLang="zh-CN" sz="2600" b="1" dirty="0"/>
              <a:t>gnu</a:t>
            </a:r>
            <a:r>
              <a:rPr lang="en-US" altLang="zh-CN" sz="2600" dirty="0"/>
              <a:t>s Solutions</a:t>
            </a:r>
            <a:r>
              <a:rPr lang="zh-CN" altLang="en-US" sz="2600" dirty="0"/>
              <a:t>，</a:t>
            </a:r>
            <a:r>
              <a:rPr lang="en-US" altLang="zh-CN" sz="2600" dirty="0"/>
              <a:t>Cygwin</a:t>
            </a:r>
            <a:r>
              <a:rPr lang="zh-CN" altLang="en-US" sz="2600" dirty="0"/>
              <a:t>的开发者，已被</a:t>
            </a:r>
            <a:r>
              <a:rPr lang="en-US" altLang="zh-CN" sz="2600" dirty="0" err="1"/>
              <a:t>Redhat</a:t>
            </a:r>
            <a:r>
              <a:rPr lang="zh-CN" altLang="en-US" sz="2600" dirty="0"/>
              <a:t>收购</a:t>
            </a:r>
            <a:endParaRPr lang="en-US" altLang="zh-CN" sz="2600" dirty="0"/>
          </a:p>
          <a:p>
            <a:pPr lvl="2"/>
            <a:r>
              <a:rPr lang="en-US" altLang="zh-CN" sz="2600" i="1" dirty="0"/>
              <a:t>Ontology</a:t>
            </a:r>
            <a:r>
              <a:rPr lang="zh-CN" altLang="en-US" sz="2600" i="1" dirty="0"/>
              <a:t>开发工具</a:t>
            </a:r>
            <a:r>
              <a:rPr lang="en-US" altLang="zh-CN" sz="2600" i="1" dirty="0"/>
              <a:t>Protégé</a:t>
            </a:r>
            <a:r>
              <a:rPr lang="zh-CN" altLang="en-US" sz="2600" i="1" dirty="0"/>
              <a:t>，斯坦福医学院维护，</a:t>
            </a:r>
            <a:r>
              <a:rPr lang="en-US" altLang="zh-CN" sz="2600" i="1" dirty="0"/>
              <a:t>2009</a:t>
            </a:r>
            <a:r>
              <a:rPr lang="zh-CN" altLang="en-US" sz="2600" i="1" dirty="0"/>
              <a:t>年一小时咨询电话</a:t>
            </a:r>
            <a:r>
              <a:rPr lang="en-US" altLang="zh-CN" sz="2600" i="1" dirty="0"/>
              <a:t>500</a:t>
            </a:r>
            <a:r>
              <a:rPr lang="zh-CN" altLang="en-US" sz="2600" i="1" dirty="0"/>
              <a:t>刀</a:t>
            </a:r>
            <a:endParaRPr lang="en-US" altLang="zh-CN" sz="2600" i="1" dirty="0"/>
          </a:p>
          <a:p>
            <a:pPr lvl="1"/>
            <a:r>
              <a:rPr lang="en-US" altLang="zh-CN" sz="2900" dirty="0"/>
              <a:t>IBM</a:t>
            </a:r>
            <a:r>
              <a:rPr lang="zh-CN" altLang="en-US" sz="2900" dirty="0"/>
              <a:t>服务器转向开源咨询，</a:t>
            </a:r>
            <a:r>
              <a:rPr lang="en-US" altLang="zh-CN" sz="2900" dirty="0"/>
              <a:t>Sun</a:t>
            </a:r>
            <a:r>
              <a:rPr lang="zh-CN" altLang="en-US" sz="2900" dirty="0"/>
              <a:t>被收购</a:t>
            </a:r>
            <a:endParaRPr lang="zh-CN" altLang="en-US" sz="1875" dirty="0"/>
          </a:p>
        </p:txBody>
      </p:sp>
      <p:pic>
        <p:nvPicPr>
          <p:cNvPr id="4" name="图片 3">
            <a:extLst>
              <a:ext uri="{FF2B5EF4-FFF2-40B4-BE49-F238E27FC236}">
                <a16:creationId xmlns:a16="http://schemas.microsoft.com/office/drawing/2014/main" id="{E271935C-D4AA-4202-866C-53D16509B680}"/>
              </a:ext>
            </a:extLst>
          </p:cNvPr>
          <p:cNvPicPr>
            <a:picLocks noChangeAspect="1"/>
          </p:cNvPicPr>
          <p:nvPr/>
        </p:nvPicPr>
        <p:blipFill>
          <a:blip r:embed="rId2"/>
          <a:stretch>
            <a:fillRect/>
          </a:stretch>
        </p:blipFill>
        <p:spPr>
          <a:xfrm>
            <a:off x="4433680" y="877969"/>
            <a:ext cx="4710320" cy="2697000"/>
          </a:xfrm>
          <a:prstGeom prst="rect">
            <a:avLst/>
          </a:prstGeom>
        </p:spPr>
      </p:pic>
      <p:pic>
        <p:nvPicPr>
          <p:cNvPr id="5" name="图片 4">
            <a:extLst>
              <a:ext uri="{FF2B5EF4-FFF2-40B4-BE49-F238E27FC236}">
                <a16:creationId xmlns:a16="http://schemas.microsoft.com/office/drawing/2014/main" id="{15557818-041F-410E-AE6A-E3273A124833}"/>
              </a:ext>
            </a:extLst>
          </p:cNvPr>
          <p:cNvPicPr>
            <a:picLocks noChangeAspect="1"/>
          </p:cNvPicPr>
          <p:nvPr/>
        </p:nvPicPr>
        <p:blipFill>
          <a:blip r:embed="rId3"/>
          <a:stretch>
            <a:fillRect/>
          </a:stretch>
        </p:blipFill>
        <p:spPr>
          <a:xfrm>
            <a:off x="4451062" y="3429000"/>
            <a:ext cx="4675557" cy="2697000"/>
          </a:xfrm>
          <a:prstGeom prst="rect">
            <a:avLst/>
          </a:prstGeom>
        </p:spPr>
      </p:pic>
    </p:spTree>
    <p:extLst>
      <p:ext uri="{BB962C8B-B14F-4D97-AF65-F5344CB8AC3E}">
        <p14:creationId xmlns:p14="http://schemas.microsoft.com/office/powerpoint/2010/main" val="37830951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694E5E-44B8-432F-A4D7-7D7CE086AE24}"/>
              </a:ext>
            </a:extLst>
          </p:cNvPr>
          <p:cNvSpPr>
            <a:spLocks noGrp="1"/>
          </p:cNvSpPr>
          <p:nvPr>
            <p:ph type="title"/>
          </p:nvPr>
        </p:nvSpPr>
        <p:spPr>
          <a:xfrm>
            <a:off x="628650" y="365126"/>
            <a:ext cx="7886700" cy="499793"/>
          </a:xfrm>
        </p:spPr>
        <p:txBody>
          <a:bodyPr>
            <a:normAutofit fontScale="90000"/>
          </a:bodyPr>
          <a:lstStyle/>
          <a:p>
            <a:r>
              <a:rPr lang="en-US" altLang="zh-CN" dirty="0"/>
              <a:t>Skype</a:t>
            </a:r>
            <a:endParaRPr lang="zh-CN" altLang="en-US" dirty="0"/>
          </a:p>
        </p:txBody>
      </p:sp>
      <p:sp>
        <p:nvSpPr>
          <p:cNvPr id="3" name="内容占位符 2">
            <a:extLst>
              <a:ext uri="{FF2B5EF4-FFF2-40B4-BE49-F238E27FC236}">
                <a16:creationId xmlns:a16="http://schemas.microsoft.com/office/drawing/2014/main" id="{0B82BA21-61FB-4025-B714-1EC51FA4EF20}"/>
              </a:ext>
            </a:extLst>
          </p:cNvPr>
          <p:cNvSpPr>
            <a:spLocks noGrp="1"/>
          </p:cNvSpPr>
          <p:nvPr>
            <p:ph idx="1"/>
          </p:nvPr>
        </p:nvSpPr>
        <p:spPr>
          <a:xfrm>
            <a:off x="265873" y="1053549"/>
            <a:ext cx="4234501" cy="5804452"/>
          </a:xfrm>
        </p:spPr>
        <p:txBody>
          <a:bodyPr>
            <a:normAutofit fontScale="92500" lnSpcReduction="20000"/>
          </a:bodyPr>
          <a:lstStyle/>
          <a:p>
            <a:r>
              <a:rPr lang="zh-CN" altLang="en-US" dirty="0"/>
              <a:t>软件之间通话或视频免费，拨打固话或手机收费（</a:t>
            </a:r>
            <a:r>
              <a:rPr lang="en-US" altLang="zh-CN" dirty="0" err="1"/>
              <a:t>SkypeOut</a:t>
            </a:r>
            <a:r>
              <a:rPr lang="zh-CN" altLang="en-US" dirty="0"/>
              <a:t>）</a:t>
            </a:r>
            <a:endParaRPr lang="en-US" altLang="zh-CN" dirty="0"/>
          </a:p>
          <a:p>
            <a:pPr lvl="1"/>
            <a:r>
              <a:rPr lang="zh-CN" altLang="en-US" dirty="0"/>
              <a:t>费率略高于运营商批发价</a:t>
            </a:r>
            <a:endParaRPr lang="en-US" altLang="zh-CN" dirty="0"/>
          </a:p>
          <a:p>
            <a:pPr lvl="1"/>
            <a:r>
              <a:rPr lang="zh-CN" altLang="en-US" dirty="0"/>
              <a:t>注册用户超</a:t>
            </a:r>
            <a:r>
              <a:rPr lang="en-US" altLang="zh-CN" dirty="0"/>
              <a:t>4</a:t>
            </a:r>
            <a:r>
              <a:rPr lang="zh-CN" altLang="en-US" dirty="0"/>
              <a:t>亿，通话数量超千亿，</a:t>
            </a:r>
            <a:r>
              <a:rPr lang="en-US" altLang="zh-CN" dirty="0"/>
              <a:t>08</a:t>
            </a:r>
            <a:r>
              <a:rPr lang="zh-CN" altLang="en-US" dirty="0"/>
              <a:t>年销售额</a:t>
            </a:r>
            <a:r>
              <a:rPr lang="en-US" altLang="zh-CN" dirty="0"/>
              <a:t>5.5</a:t>
            </a:r>
            <a:r>
              <a:rPr lang="zh-CN" altLang="en-US" dirty="0"/>
              <a:t>亿美元</a:t>
            </a:r>
            <a:endParaRPr lang="en-US" altLang="zh-CN" dirty="0"/>
          </a:p>
          <a:p>
            <a:pPr lvl="1"/>
            <a:r>
              <a:rPr lang="zh-CN" altLang="en-US" dirty="0"/>
              <a:t>付费电话</a:t>
            </a:r>
            <a:r>
              <a:rPr lang="en-US" altLang="zh-CN" dirty="0" err="1"/>
              <a:t>SkypeOut</a:t>
            </a:r>
            <a:r>
              <a:rPr lang="zh-CN" altLang="en-US" dirty="0"/>
              <a:t>总量低于</a:t>
            </a:r>
            <a:r>
              <a:rPr lang="en-US" altLang="zh-CN" dirty="0"/>
              <a:t>10%</a:t>
            </a:r>
          </a:p>
          <a:p>
            <a:pPr lvl="1"/>
            <a:r>
              <a:rPr lang="zh-CN" altLang="en-US" dirty="0"/>
              <a:t>严重冲击传统语音通信，已是世界上最大的跨境语音服务商</a:t>
            </a:r>
            <a:endParaRPr lang="en-US" altLang="zh-CN" dirty="0"/>
          </a:p>
          <a:p>
            <a:endParaRPr lang="en-US" altLang="zh-CN" sz="100" dirty="0"/>
          </a:p>
          <a:p>
            <a:r>
              <a:rPr lang="zh-CN" altLang="en-US" dirty="0"/>
              <a:t>微信</a:t>
            </a:r>
            <a:endParaRPr lang="en-US" altLang="zh-CN" dirty="0"/>
          </a:p>
          <a:p>
            <a:pPr lvl="1"/>
            <a:r>
              <a:rPr lang="en-US" altLang="zh-CN" dirty="0"/>
              <a:t>4g</a:t>
            </a:r>
            <a:r>
              <a:rPr lang="zh-CN" altLang="en-US" dirty="0"/>
              <a:t>普及后微信通话已成常态</a:t>
            </a:r>
            <a:endParaRPr lang="en-US" altLang="zh-CN" dirty="0"/>
          </a:p>
          <a:p>
            <a:pPr lvl="2"/>
            <a:r>
              <a:rPr lang="zh-CN" altLang="en-US" sz="2100" dirty="0"/>
              <a:t>熟人间通话，无骚扰电话</a:t>
            </a:r>
            <a:endParaRPr lang="en-US" altLang="zh-CN" sz="2100" dirty="0"/>
          </a:p>
          <a:p>
            <a:pPr lvl="1"/>
            <a:r>
              <a:rPr lang="zh-CN" altLang="en-US" dirty="0"/>
              <a:t>绑定国外手机号则能使用类似</a:t>
            </a:r>
            <a:r>
              <a:rPr lang="en-US" altLang="zh-CN" dirty="0" err="1"/>
              <a:t>SkypeOut</a:t>
            </a:r>
            <a:r>
              <a:rPr lang="zh-CN" altLang="en-US" dirty="0"/>
              <a:t>的</a:t>
            </a:r>
            <a:r>
              <a:rPr lang="en-US" altLang="zh-CN" dirty="0" err="1"/>
              <a:t>Wechat</a:t>
            </a:r>
            <a:r>
              <a:rPr lang="en-US" altLang="zh-CN" dirty="0"/>
              <a:t> Out</a:t>
            </a:r>
          </a:p>
          <a:p>
            <a:pPr lvl="2"/>
            <a:r>
              <a:rPr lang="zh-CN" altLang="en-US" sz="2100" dirty="0"/>
              <a:t>资费低于</a:t>
            </a:r>
            <a:r>
              <a:rPr lang="en-US" altLang="zh-CN" sz="2100" dirty="0" err="1"/>
              <a:t>SkypeOut</a:t>
            </a:r>
            <a:endParaRPr lang="en-US" altLang="zh-CN" sz="2100" dirty="0"/>
          </a:p>
          <a:p>
            <a:pPr lvl="1"/>
            <a:endParaRPr lang="en-US" altLang="zh-CN" sz="100" dirty="0"/>
          </a:p>
        </p:txBody>
      </p:sp>
      <p:pic>
        <p:nvPicPr>
          <p:cNvPr id="4" name="图片 3">
            <a:extLst>
              <a:ext uri="{FF2B5EF4-FFF2-40B4-BE49-F238E27FC236}">
                <a16:creationId xmlns:a16="http://schemas.microsoft.com/office/drawing/2014/main" id="{F3A2F195-81F0-41B5-AA11-855E3623446C}"/>
              </a:ext>
            </a:extLst>
          </p:cNvPr>
          <p:cNvPicPr>
            <a:picLocks noChangeAspect="1"/>
          </p:cNvPicPr>
          <p:nvPr/>
        </p:nvPicPr>
        <p:blipFill>
          <a:blip r:embed="rId2"/>
          <a:stretch>
            <a:fillRect/>
          </a:stretch>
        </p:blipFill>
        <p:spPr>
          <a:xfrm>
            <a:off x="4455211" y="864919"/>
            <a:ext cx="4688789" cy="2720693"/>
          </a:xfrm>
          <a:prstGeom prst="rect">
            <a:avLst/>
          </a:prstGeom>
        </p:spPr>
      </p:pic>
      <p:pic>
        <p:nvPicPr>
          <p:cNvPr id="5" name="图片 4">
            <a:extLst>
              <a:ext uri="{FF2B5EF4-FFF2-40B4-BE49-F238E27FC236}">
                <a16:creationId xmlns:a16="http://schemas.microsoft.com/office/drawing/2014/main" id="{232CD9B2-5CA3-48B3-A4C4-A313D1FA45D9}"/>
              </a:ext>
            </a:extLst>
          </p:cNvPr>
          <p:cNvPicPr>
            <a:picLocks noChangeAspect="1"/>
          </p:cNvPicPr>
          <p:nvPr/>
        </p:nvPicPr>
        <p:blipFill>
          <a:blip r:embed="rId3"/>
          <a:stretch>
            <a:fillRect/>
          </a:stretch>
        </p:blipFill>
        <p:spPr>
          <a:xfrm>
            <a:off x="4500374" y="3585612"/>
            <a:ext cx="4465368" cy="2974584"/>
          </a:xfrm>
          <a:prstGeom prst="rect">
            <a:avLst/>
          </a:prstGeom>
        </p:spPr>
      </p:pic>
    </p:spTree>
    <p:extLst>
      <p:ext uri="{BB962C8B-B14F-4D97-AF65-F5344CB8AC3E}">
        <p14:creationId xmlns:p14="http://schemas.microsoft.com/office/powerpoint/2010/main" val="217102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FBA69E-9B68-49B5-A8CA-107D8FD4DFC7}"/>
              </a:ext>
            </a:extLst>
          </p:cNvPr>
          <p:cNvSpPr>
            <a:spLocks noGrp="1"/>
          </p:cNvSpPr>
          <p:nvPr>
            <p:ph type="title"/>
          </p:nvPr>
        </p:nvSpPr>
        <p:spPr>
          <a:xfrm>
            <a:off x="4360794" y="147120"/>
            <a:ext cx="4524788" cy="994172"/>
          </a:xfrm>
        </p:spPr>
        <p:txBody>
          <a:bodyPr>
            <a:noAutofit/>
          </a:bodyPr>
          <a:lstStyle/>
          <a:p>
            <a:r>
              <a:rPr lang="zh-CN" altLang="en-US" sz="3200" dirty="0"/>
              <a:t>保险：倒转的免费增值</a:t>
            </a:r>
          </a:p>
        </p:txBody>
      </p:sp>
      <p:sp>
        <p:nvSpPr>
          <p:cNvPr id="3" name="内容占位符 2">
            <a:extLst>
              <a:ext uri="{FF2B5EF4-FFF2-40B4-BE49-F238E27FC236}">
                <a16:creationId xmlns:a16="http://schemas.microsoft.com/office/drawing/2014/main" id="{8F46AB5B-5871-4F72-927A-D993DA7435A9}"/>
              </a:ext>
            </a:extLst>
          </p:cNvPr>
          <p:cNvSpPr>
            <a:spLocks noGrp="1"/>
          </p:cNvSpPr>
          <p:nvPr>
            <p:ph idx="1"/>
          </p:nvPr>
        </p:nvSpPr>
        <p:spPr>
          <a:xfrm>
            <a:off x="0" y="373224"/>
            <a:ext cx="4092438" cy="6338597"/>
          </a:xfrm>
        </p:spPr>
        <p:txBody>
          <a:bodyPr>
            <a:normAutofit fontScale="92500" lnSpcReduction="20000"/>
          </a:bodyPr>
          <a:lstStyle/>
          <a:p>
            <a:r>
              <a:rPr lang="zh-CN" altLang="en-US" dirty="0"/>
              <a:t>大部分客户定期支付小额保费以补贴一小部分产生实际索赔的客户</a:t>
            </a:r>
            <a:endParaRPr lang="en-US" altLang="zh-CN" dirty="0"/>
          </a:p>
          <a:p>
            <a:pPr lvl="1"/>
            <a:r>
              <a:rPr lang="en-US" altLang="zh-CN" dirty="0"/>
              <a:t>REGA</a:t>
            </a:r>
            <a:r>
              <a:rPr lang="zh-CN" altLang="en-US" dirty="0"/>
              <a:t>直升机救援（瑞士）</a:t>
            </a:r>
            <a:endParaRPr lang="en-US" altLang="zh-CN" dirty="0"/>
          </a:p>
          <a:p>
            <a:pPr lvl="1"/>
            <a:r>
              <a:rPr lang="zh-CN" altLang="en-US" dirty="0"/>
              <a:t>资本主义的基石：风险分摊与应对</a:t>
            </a:r>
            <a:endParaRPr lang="en-US" altLang="zh-CN" dirty="0"/>
          </a:p>
          <a:p>
            <a:pPr lvl="2"/>
            <a:r>
              <a:rPr lang="zh-CN" altLang="en-US" dirty="0"/>
              <a:t>远程商旅、航海、航空航天</a:t>
            </a:r>
            <a:endParaRPr lang="en-US" altLang="zh-CN" dirty="0"/>
          </a:p>
          <a:p>
            <a:pPr lvl="2"/>
            <a:r>
              <a:rPr lang="zh-CN" altLang="en-US" dirty="0"/>
              <a:t>劣后杠杆：优先偿付风险，最后获取收益，预期收益最高</a:t>
            </a:r>
            <a:endParaRPr lang="en-US" altLang="zh-CN" dirty="0"/>
          </a:p>
          <a:p>
            <a:pPr lvl="1"/>
            <a:r>
              <a:rPr lang="zh-CN" altLang="en-US" dirty="0"/>
              <a:t>常见的强制险：五险一金、交强险、出国旅游意外险</a:t>
            </a:r>
            <a:endParaRPr lang="en-US" altLang="zh-CN" dirty="0"/>
          </a:p>
          <a:p>
            <a:pPr lvl="1"/>
            <a:r>
              <a:rPr lang="zh-CN" altLang="en-US" dirty="0"/>
              <a:t>奇葩险：观月险、新冠险</a:t>
            </a:r>
            <a:endParaRPr lang="en-US" altLang="zh-CN" dirty="0"/>
          </a:p>
          <a:p>
            <a:pPr lvl="2"/>
            <a:r>
              <a:rPr lang="zh-CN" altLang="en-US" dirty="0"/>
              <a:t>已类似于博彩</a:t>
            </a:r>
          </a:p>
          <a:p>
            <a:pPr lvl="1"/>
            <a:r>
              <a:rPr lang="zh-CN" altLang="en-US" i="1" dirty="0"/>
              <a:t>最好不要出于理财的目的去买保险</a:t>
            </a:r>
            <a:endParaRPr lang="en-US" altLang="zh-CN" i="1" dirty="0"/>
          </a:p>
          <a:p>
            <a:pPr lvl="2"/>
            <a:r>
              <a:rPr lang="zh-CN" altLang="en-US" dirty="0"/>
              <a:t>第一目的控制风险，优先考虑政府提供的非商业险与互助计划</a:t>
            </a:r>
            <a:endParaRPr lang="en-US" altLang="zh-CN" dirty="0"/>
          </a:p>
          <a:p>
            <a:pPr lvl="2"/>
            <a:r>
              <a:rPr lang="zh-CN" altLang="en-US" dirty="0"/>
              <a:t>少监管、周期超长、</a:t>
            </a:r>
            <a:r>
              <a:rPr lang="zh-CN" altLang="en-US" b="1" dirty="0"/>
              <a:t>保险业务的沉没成本</a:t>
            </a:r>
            <a:endParaRPr lang="en-US" altLang="zh-CN" b="1" dirty="0"/>
          </a:p>
          <a:p>
            <a:pPr lvl="2"/>
            <a:r>
              <a:rPr lang="zh-CN" altLang="en-US" dirty="0"/>
              <a:t>购买保险时一定要看清赔付条款</a:t>
            </a:r>
            <a:endParaRPr lang="en-US" altLang="zh-CN" dirty="0"/>
          </a:p>
        </p:txBody>
      </p:sp>
      <p:pic>
        <p:nvPicPr>
          <p:cNvPr id="4" name="图片 3">
            <a:extLst>
              <a:ext uri="{FF2B5EF4-FFF2-40B4-BE49-F238E27FC236}">
                <a16:creationId xmlns:a16="http://schemas.microsoft.com/office/drawing/2014/main" id="{4372FE86-62AE-422D-B380-0903F63B5933}"/>
              </a:ext>
            </a:extLst>
          </p:cNvPr>
          <p:cNvPicPr>
            <a:picLocks noChangeAspect="1"/>
          </p:cNvPicPr>
          <p:nvPr/>
        </p:nvPicPr>
        <p:blipFill>
          <a:blip r:embed="rId3"/>
          <a:stretch>
            <a:fillRect/>
          </a:stretch>
        </p:blipFill>
        <p:spPr>
          <a:xfrm>
            <a:off x="4131567" y="2117034"/>
            <a:ext cx="5012433" cy="2696152"/>
          </a:xfrm>
          <a:prstGeom prst="rect">
            <a:avLst/>
          </a:prstGeom>
        </p:spPr>
      </p:pic>
    </p:spTree>
    <p:extLst>
      <p:ext uri="{BB962C8B-B14F-4D97-AF65-F5344CB8AC3E}">
        <p14:creationId xmlns:p14="http://schemas.microsoft.com/office/powerpoint/2010/main" val="1328342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525025-F237-438F-B06F-3747A80370B9}"/>
              </a:ext>
            </a:extLst>
          </p:cNvPr>
          <p:cNvSpPr>
            <a:spLocks noGrp="1"/>
          </p:cNvSpPr>
          <p:nvPr>
            <p:ph type="title"/>
          </p:nvPr>
        </p:nvSpPr>
        <p:spPr>
          <a:xfrm>
            <a:off x="4147376" y="136525"/>
            <a:ext cx="4874869" cy="738118"/>
          </a:xfrm>
        </p:spPr>
        <p:txBody>
          <a:bodyPr/>
          <a:lstStyle/>
          <a:p>
            <a:r>
              <a:rPr lang="zh-CN" altLang="en-US" dirty="0"/>
              <a:t>免费增值模式总结</a:t>
            </a:r>
          </a:p>
        </p:txBody>
      </p:sp>
      <p:sp>
        <p:nvSpPr>
          <p:cNvPr id="3" name="内容占位符 2">
            <a:extLst>
              <a:ext uri="{FF2B5EF4-FFF2-40B4-BE49-F238E27FC236}">
                <a16:creationId xmlns:a16="http://schemas.microsoft.com/office/drawing/2014/main" id="{1F6F6182-23AC-48E3-8C77-FCD76D1AC6E3}"/>
              </a:ext>
            </a:extLst>
          </p:cNvPr>
          <p:cNvSpPr>
            <a:spLocks noGrp="1"/>
          </p:cNvSpPr>
          <p:nvPr>
            <p:ph idx="1"/>
          </p:nvPr>
        </p:nvSpPr>
        <p:spPr>
          <a:xfrm>
            <a:off x="25945" y="454090"/>
            <a:ext cx="4217242" cy="6403911"/>
          </a:xfrm>
        </p:spPr>
        <p:txBody>
          <a:bodyPr>
            <a:normAutofit fontScale="85000" lnSpcReduction="20000"/>
          </a:bodyPr>
          <a:lstStyle/>
          <a:p>
            <a:r>
              <a:rPr lang="zh-CN" altLang="en-US" dirty="0"/>
              <a:t>平台是最重要的资产，产生三部分成本</a:t>
            </a:r>
            <a:endParaRPr lang="en-US" altLang="zh-CN" dirty="0"/>
          </a:p>
          <a:p>
            <a:pPr lvl="1"/>
            <a:r>
              <a:rPr lang="zh-CN" altLang="en-US" dirty="0"/>
              <a:t>可观的固定成本、免费账户的低边际成本服务、增值账户成本</a:t>
            </a:r>
            <a:endParaRPr lang="en-US" altLang="zh-CN" dirty="0"/>
          </a:p>
          <a:p>
            <a:endParaRPr lang="en-US" altLang="zh-CN" sz="100" dirty="0"/>
          </a:p>
          <a:p>
            <a:r>
              <a:rPr lang="zh-CN" altLang="en-US" dirty="0"/>
              <a:t>客户关系自动且低成本，免费用户向增值用户转化率是重要指标</a:t>
            </a:r>
            <a:endParaRPr lang="en-US" altLang="zh-CN" dirty="0"/>
          </a:p>
          <a:p>
            <a:endParaRPr lang="en-US" altLang="zh-CN" sz="100" dirty="0"/>
          </a:p>
          <a:p>
            <a:r>
              <a:rPr lang="zh-CN" altLang="en-US" dirty="0"/>
              <a:t>收入来源三个重要公式</a:t>
            </a:r>
            <a:endParaRPr lang="en-US" altLang="zh-CN" dirty="0"/>
          </a:p>
          <a:p>
            <a:pPr lvl="1"/>
            <a:r>
              <a:rPr lang="zh-CN" altLang="en-US" dirty="0"/>
              <a:t>收入 </a:t>
            </a:r>
            <a:r>
              <a:rPr lang="en-US" altLang="zh-CN" dirty="0"/>
              <a:t>= </a:t>
            </a:r>
            <a:r>
              <a:rPr lang="zh-CN" altLang="en-US" dirty="0"/>
              <a:t>用户数量*增值用户比重*增值服务价格*增长率*顾客流失率</a:t>
            </a:r>
            <a:endParaRPr lang="en-US" altLang="zh-CN" dirty="0"/>
          </a:p>
          <a:p>
            <a:pPr lvl="1"/>
            <a:r>
              <a:rPr lang="zh-CN" altLang="en-US" dirty="0"/>
              <a:t>服务成本 </a:t>
            </a:r>
            <a:r>
              <a:rPr lang="en-US" altLang="zh-CN" dirty="0"/>
              <a:t>= </a:t>
            </a:r>
            <a:r>
              <a:rPr lang="zh-CN" altLang="en-US" dirty="0"/>
              <a:t>免费用户数*免费服务成本</a:t>
            </a:r>
            <a:r>
              <a:rPr lang="en-US" altLang="zh-CN" dirty="0"/>
              <a:t>+</a:t>
            </a:r>
            <a:r>
              <a:rPr lang="zh-CN" altLang="en-US" dirty="0"/>
              <a:t>增值用户数*增值服务成本</a:t>
            </a:r>
            <a:endParaRPr lang="en-US" altLang="zh-CN" dirty="0"/>
          </a:p>
          <a:p>
            <a:pPr lvl="1"/>
            <a:r>
              <a:rPr lang="zh-CN" altLang="en-US" dirty="0"/>
              <a:t>运营利润 </a:t>
            </a:r>
            <a:r>
              <a:rPr lang="en-US" altLang="zh-CN" dirty="0"/>
              <a:t>= </a:t>
            </a:r>
            <a:r>
              <a:rPr lang="zh-CN" altLang="en-US" dirty="0"/>
              <a:t>收入 </a:t>
            </a:r>
            <a:r>
              <a:rPr lang="en-US" altLang="zh-CN" dirty="0"/>
              <a:t>- </a:t>
            </a:r>
            <a:r>
              <a:rPr lang="zh-CN" altLang="en-US" dirty="0"/>
              <a:t>服务成本 </a:t>
            </a:r>
            <a:r>
              <a:rPr lang="en-US" altLang="zh-CN" dirty="0"/>
              <a:t>- </a:t>
            </a:r>
            <a:r>
              <a:rPr lang="zh-CN" altLang="en-US" dirty="0"/>
              <a:t>固定成本 </a:t>
            </a:r>
            <a:r>
              <a:rPr lang="en-US" altLang="zh-CN" dirty="0"/>
              <a:t>- </a:t>
            </a:r>
            <a:r>
              <a:rPr lang="zh-CN" altLang="en-US" dirty="0"/>
              <a:t>获客成本</a:t>
            </a:r>
            <a:endParaRPr lang="en-US" altLang="zh-CN" dirty="0"/>
          </a:p>
          <a:p>
            <a:endParaRPr lang="en-US" altLang="zh-CN" sz="100" dirty="0"/>
          </a:p>
          <a:p>
            <a:r>
              <a:rPr lang="zh-CN" altLang="en-US" dirty="0"/>
              <a:t>平台发展新趋势</a:t>
            </a:r>
            <a:endParaRPr lang="en-US" altLang="zh-CN" dirty="0"/>
          </a:p>
          <a:p>
            <a:pPr lvl="1"/>
            <a:r>
              <a:rPr lang="zh-CN" altLang="en-US" b="1" dirty="0"/>
              <a:t>需要高水平、差异化的产品与服务（为免费增值提供空间）</a:t>
            </a:r>
            <a:endParaRPr lang="en-US" altLang="zh-CN" b="1" dirty="0"/>
          </a:p>
          <a:p>
            <a:pPr lvl="1"/>
            <a:r>
              <a:rPr lang="zh-CN" altLang="en-US" dirty="0"/>
              <a:t>反面例子：庆余年与腾讯</a:t>
            </a:r>
            <a:r>
              <a:rPr lang="en-US" altLang="zh-CN" dirty="0"/>
              <a:t>VVIP</a:t>
            </a:r>
          </a:p>
          <a:p>
            <a:pPr lvl="2"/>
            <a:r>
              <a:rPr lang="zh-CN" altLang="en-US" dirty="0"/>
              <a:t>已被放弃，是平台低效的体现</a:t>
            </a:r>
          </a:p>
        </p:txBody>
      </p:sp>
      <p:pic>
        <p:nvPicPr>
          <p:cNvPr id="4" name="图片 3">
            <a:extLst>
              <a:ext uri="{FF2B5EF4-FFF2-40B4-BE49-F238E27FC236}">
                <a16:creationId xmlns:a16="http://schemas.microsoft.com/office/drawing/2014/main" id="{DA7D4821-20AF-4DD3-AFDF-4F58B5D23F25}"/>
              </a:ext>
            </a:extLst>
          </p:cNvPr>
          <p:cNvPicPr>
            <a:picLocks noChangeAspect="1"/>
          </p:cNvPicPr>
          <p:nvPr/>
        </p:nvPicPr>
        <p:blipFill>
          <a:blip r:embed="rId2"/>
          <a:stretch>
            <a:fillRect/>
          </a:stretch>
        </p:blipFill>
        <p:spPr>
          <a:xfrm>
            <a:off x="4243187" y="2445028"/>
            <a:ext cx="4874868" cy="3068021"/>
          </a:xfrm>
          <a:prstGeom prst="rect">
            <a:avLst/>
          </a:prstGeom>
        </p:spPr>
      </p:pic>
    </p:spTree>
    <p:extLst>
      <p:ext uri="{BB962C8B-B14F-4D97-AF65-F5344CB8AC3E}">
        <p14:creationId xmlns:p14="http://schemas.microsoft.com/office/powerpoint/2010/main" val="35323551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F960CC-18AF-4DBE-9304-B7B3CCDFB82C}"/>
              </a:ext>
            </a:extLst>
          </p:cNvPr>
          <p:cNvSpPr>
            <a:spLocks noGrp="1"/>
          </p:cNvSpPr>
          <p:nvPr>
            <p:ph type="title"/>
          </p:nvPr>
        </p:nvSpPr>
        <p:spPr/>
        <p:txBody>
          <a:bodyPr/>
          <a:lstStyle/>
          <a:p>
            <a:r>
              <a:rPr lang="zh-CN" altLang="en-US" dirty="0"/>
              <a:t>反转免费模式举例：</a:t>
            </a:r>
            <a:r>
              <a:rPr lang="en-US" altLang="zh-CN" dirty="0" err="1"/>
              <a:t>Cookpad</a:t>
            </a:r>
            <a:r>
              <a:rPr lang="zh-CN" altLang="en-US" dirty="0"/>
              <a:t>食谱网站</a:t>
            </a:r>
          </a:p>
        </p:txBody>
      </p:sp>
      <p:sp>
        <p:nvSpPr>
          <p:cNvPr id="3" name="内容占位符 2">
            <a:extLst>
              <a:ext uri="{FF2B5EF4-FFF2-40B4-BE49-F238E27FC236}">
                <a16:creationId xmlns:a16="http://schemas.microsoft.com/office/drawing/2014/main" id="{FEB7B6D0-456F-4F14-AFF9-D32DA0C5F5D5}"/>
              </a:ext>
            </a:extLst>
          </p:cNvPr>
          <p:cNvSpPr>
            <a:spLocks noGrp="1"/>
          </p:cNvSpPr>
          <p:nvPr>
            <p:ph idx="1"/>
          </p:nvPr>
        </p:nvSpPr>
        <p:spPr>
          <a:xfrm>
            <a:off x="159026" y="1690688"/>
            <a:ext cx="8885583" cy="4958589"/>
          </a:xfrm>
        </p:spPr>
        <p:txBody>
          <a:bodyPr>
            <a:normAutofit fontScale="77500" lnSpcReduction="20000"/>
          </a:bodyPr>
          <a:lstStyle/>
          <a:p>
            <a:r>
              <a:rPr lang="zh-CN" altLang="en-US" dirty="0"/>
              <a:t>背景</a:t>
            </a:r>
            <a:endParaRPr lang="en-US" altLang="zh-CN" dirty="0"/>
          </a:p>
          <a:p>
            <a:pPr lvl="1"/>
            <a:r>
              <a:rPr lang="zh-CN" altLang="en-US" dirty="0"/>
              <a:t>约八成</a:t>
            </a:r>
            <a:r>
              <a:rPr lang="en-US" altLang="zh-CN" dirty="0"/>
              <a:t>20-40</a:t>
            </a:r>
            <a:r>
              <a:rPr lang="zh-CN" altLang="en-US" dirty="0"/>
              <a:t>岁日本女性使用菜谱众包平台</a:t>
            </a:r>
            <a:r>
              <a:rPr lang="en-US" altLang="zh-CN" dirty="0" err="1"/>
              <a:t>cookpad</a:t>
            </a:r>
            <a:endParaRPr lang="en-US" altLang="zh-CN" dirty="0"/>
          </a:p>
          <a:p>
            <a:pPr lvl="1"/>
            <a:r>
              <a:rPr lang="zh-CN" altLang="en-US" dirty="0"/>
              <a:t>该平台同时提供美容、健康、育儿知识，涵盖食材、厨房日用品、美容健康药膳、婴儿食谱、专业烹饪与线下教学、文体、度假、记账等内容</a:t>
            </a:r>
            <a:endParaRPr lang="en-US" altLang="zh-CN" dirty="0"/>
          </a:p>
          <a:p>
            <a:pPr lvl="1"/>
            <a:r>
              <a:rPr lang="zh-CN" altLang="en-US" dirty="0"/>
              <a:t>已收购美、西、印度、黎巴嫩、印尼的菜谱网站，会员费</a:t>
            </a:r>
            <a:r>
              <a:rPr lang="en-US" altLang="zh-CN" dirty="0"/>
              <a:t>280</a:t>
            </a:r>
            <a:r>
              <a:rPr lang="zh-CN" altLang="en-US" dirty="0"/>
              <a:t>日元每月</a:t>
            </a:r>
            <a:endParaRPr lang="en-US" altLang="zh-CN" dirty="0"/>
          </a:p>
          <a:p>
            <a:pPr lvl="1"/>
            <a:r>
              <a:rPr lang="zh-CN" altLang="en-US" dirty="0"/>
              <a:t>年营收</a:t>
            </a:r>
            <a:r>
              <a:rPr lang="en-US" altLang="zh-CN" dirty="0"/>
              <a:t>67</a:t>
            </a:r>
            <a:r>
              <a:rPr lang="zh-CN" altLang="en-US" dirty="0"/>
              <a:t>亿日元（</a:t>
            </a:r>
            <a:r>
              <a:rPr lang="en-US" altLang="zh-CN" dirty="0"/>
              <a:t>2013</a:t>
            </a:r>
            <a:r>
              <a:rPr lang="zh-CN" altLang="en-US" dirty="0"/>
              <a:t>年），</a:t>
            </a:r>
            <a:r>
              <a:rPr lang="zh-CN" altLang="en-US" b="1" dirty="0"/>
              <a:t>利润率</a:t>
            </a:r>
            <a:r>
              <a:rPr lang="en-US" altLang="zh-CN" b="1" dirty="0"/>
              <a:t>40%</a:t>
            </a:r>
            <a:r>
              <a:rPr lang="zh-CN" altLang="en-US" dirty="0"/>
              <a:t>；</a:t>
            </a:r>
            <a:r>
              <a:rPr lang="zh-CN" altLang="en-US" b="1" dirty="0"/>
              <a:t>会员费占一半营业收入，广告占</a:t>
            </a:r>
            <a:r>
              <a:rPr lang="en-US" altLang="zh-CN" b="1" dirty="0"/>
              <a:t>37%</a:t>
            </a:r>
            <a:r>
              <a:rPr lang="zh-CN" altLang="en-US" b="1" dirty="0"/>
              <a:t>（一般为</a:t>
            </a:r>
            <a:r>
              <a:rPr lang="en-US" altLang="zh-CN" b="1" dirty="0"/>
              <a:t>89%-97%</a:t>
            </a:r>
            <a:r>
              <a:rPr lang="zh-CN" altLang="en-US" b="1" dirty="0"/>
              <a:t>）</a:t>
            </a:r>
            <a:endParaRPr lang="en-US" altLang="zh-CN" b="1" dirty="0"/>
          </a:p>
          <a:p>
            <a:endParaRPr lang="en-US" altLang="zh-CN" sz="100" dirty="0"/>
          </a:p>
          <a:p>
            <a:r>
              <a:rPr lang="zh-CN" altLang="en-US" dirty="0"/>
              <a:t>发展思路：丰富企业服务与媒体功能，推进线下运营与会员转化</a:t>
            </a:r>
            <a:endParaRPr lang="en-US" altLang="zh-CN" dirty="0"/>
          </a:p>
          <a:p>
            <a:endParaRPr lang="en-US" altLang="zh-CN" sz="100" dirty="0"/>
          </a:p>
          <a:p>
            <a:r>
              <a:rPr lang="zh-CN" altLang="en-US" dirty="0"/>
              <a:t>后续发展</a:t>
            </a:r>
            <a:endParaRPr lang="en-US" altLang="zh-CN" dirty="0"/>
          </a:p>
          <a:p>
            <a:pPr lvl="1"/>
            <a:r>
              <a:rPr lang="en-US" altLang="zh-CN" dirty="0"/>
              <a:t>2015</a:t>
            </a:r>
            <a:r>
              <a:rPr lang="zh-CN" altLang="en-US" dirty="0"/>
              <a:t>年</a:t>
            </a:r>
            <a:r>
              <a:rPr lang="en-US" altLang="zh-CN" dirty="0"/>
              <a:t>6</a:t>
            </a:r>
            <a:r>
              <a:rPr lang="zh-CN" altLang="en-US" dirty="0"/>
              <a:t>月收购又一家印度食谱网站，每月举行各类</a:t>
            </a:r>
            <a:r>
              <a:rPr lang="en-US" altLang="zh-CN" dirty="0"/>
              <a:t>Contest</a:t>
            </a:r>
            <a:r>
              <a:rPr lang="zh-CN" altLang="en-US" dirty="0"/>
              <a:t>（</a:t>
            </a:r>
            <a:r>
              <a:rPr lang="en-US" altLang="zh-CN" dirty="0"/>
              <a:t>8</a:t>
            </a:r>
            <a:r>
              <a:rPr lang="zh-CN" altLang="en-US" dirty="0"/>
              <a:t>月是肉食）</a:t>
            </a:r>
            <a:endParaRPr lang="en-US" altLang="zh-CN" dirty="0"/>
          </a:p>
          <a:p>
            <a:pPr lvl="1"/>
            <a:r>
              <a:rPr lang="zh-CN" altLang="en-US" dirty="0"/>
              <a:t>出版实体和电子食谱，开始推出针对单身男性的食谱</a:t>
            </a:r>
            <a:endParaRPr lang="en-US" altLang="zh-CN" dirty="0"/>
          </a:p>
          <a:p>
            <a:pPr lvl="1"/>
            <a:r>
              <a:rPr lang="en-US" altLang="zh-CN" dirty="0"/>
              <a:t>09</a:t>
            </a:r>
            <a:r>
              <a:rPr lang="zh-CN" altLang="en-US" dirty="0"/>
              <a:t>年已上市，</a:t>
            </a:r>
            <a:r>
              <a:rPr lang="en-US" altLang="zh-CN" dirty="0"/>
              <a:t>Banner</a:t>
            </a:r>
            <a:r>
              <a:rPr lang="zh-CN" altLang="en-US" dirty="0"/>
              <a:t>广告收入日本第十，与广告收入第一的</a:t>
            </a:r>
            <a:r>
              <a:rPr lang="en-US" altLang="zh-CN" dirty="0"/>
              <a:t>Yahoo Japan</a:t>
            </a:r>
            <a:r>
              <a:rPr lang="zh-CN" altLang="en-US" dirty="0"/>
              <a:t>合作</a:t>
            </a:r>
            <a:endParaRPr lang="en-US" altLang="zh-CN" dirty="0"/>
          </a:p>
          <a:p>
            <a:pPr lvl="1"/>
            <a:r>
              <a:rPr lang="en-US" altLang="zh-CN" b="1" dirty="0"/>
              <a:t>2019</a:t>
            </a:r>
            <a:r>
              <a:rPr lang="zh-CN" altLang="en-US" b="1" dirty="0"/>
              <a:t>年上半年利润下跌</a:t>
            </a:r>
            <a:r>
              <a:rPr lang="en-US" altLang="zh-CN" b="1" dirty="0"/>
              <a:t>70%</a:t>
            </a:r>
            <a:r>
              <a:rPr lang="zh-CN" altLang="en-US" b="1" dirty="0"/>
              <a:t>（总营收下跌</a:t>
            </a:r>
            <a:r>
              <a:rPr lang="en-US" altLang="zh-CN" b="1" dirty="0"/>
              <a:t>2.4%</a:t>
            </a:r>
            <a:r>
              <a:rPr lang="zh-CN" altLang="en-US" b="1" dirty="0"/>
              <a:t>，同时在推新业务</a:t>
            </a:r>
            <a:r>
              <a:rPr lang="en-US" altLang="zh-CN" b="1" dirty="0" err="1"/>
              <a:t>CookpadTV</a:t>
            </a:r>
            <a:r>
              <a:rPr lang="zh-CN" altLang="en-US" b="1" dirty="0"/>
              <a:t>），会员费营收上涨</a:t>
            </a:r>
            <a:r>
              <a:rPr lang="en-US" altLang="zh-CN" b="1" dirty="0"/>
              <a:t>4%</a:t>
            </a:r>
            <a:r>
              <a:rPr lang="zh-CN" altLang="en-US" b="1" dirty="0"/>
              <a:t>，占比达</a:t>
            </a:r>
            <a:r>
              <a:rPr lang="en-US" altLang="zh-CN" b="1" dirty="0"/>
              <a:t>63.7%</a:t>
            </a:r>
            <a:r>
              <a:rPr lang="zh-CN" altLang="en-US" b="1" dirty="0"/>
              <a:t>（广告营收下跌</a:t>
            </a:r>
            <a:r>
              <a:rPr lang="en-US" altLang="zh-CN" b="1" dirty="0"/>
              <a:t>14.1%</a:t>
            </a:r>
            <a:r>
              <a:rPr lang="zh-CN" altLang="en-US" b="1" dirty="0"/>
              <a:t>，其它收入下跌</a:t>
            </a:r>
            <a:r>
              <a:rPr lang="en-US" altLang="zh-CN" b="1" dirty="0"/>
              <a:t>8.3%</a:t>
            </a:r>
            <a:r>
              <a:rPr lang="zh-CN" altLang="en-US" b="1" dirty="0"/>
              <a:t>）</a:t>
            </a:r>
          </a:p>
          <a:p>
            <a:pPr lvl="1"/>
            <a:r>
              <a:rPr lang="zh-CN" altLang="en-US" dirty="0"/>
              <a:t>全站在</a:t>
            </a:r>
            <a:r>
              <a:rPr lang="en-US" altLang="zh-CN" dirty="0"/>
              <a:t>Git</a:t>
            </a:r>
            <a:r>
              <a:rPr lang="zh-CN" altLang="en-US" dirty="0"/>
              <a:t>上托管（</a:t>
            </a:r>
            <a:r>
              <a:rPr lang="en-US" altLang="zh-CN" dirty="0" err="1"/>
              <a:t>Python+Ruby</a:t>
            </a:r>
            <a:r>
              <a:rPr lang="zh-CN" altLang="en-US" dirty="0"/>
              <a:t>），重视技术，组织敏捷化，每年举办开发技术交流会</a:t>
            </a:r>
            <a:endParaRPr lang="en-US" altLang="zh-CN" dirty="0"/>
          </a:p>
        </p:txBody>
      </p:sp>
    </p:spTree>
    <p:extLst>
      <p:ext uri="{BB962C8B-B14F-4D97-AF65-F5344CB8AC3E}">
        <p14:creationId xmlns:p14="http://schemas.microsoft.com/office/powerpoint/2010/main" val="110455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Effect transition="in" filter="wipe(down)">
                                      <p:cBhvr>
                                        <p:cTn id="7" dur="500"/>
                                        <p:tgtEl>
                                          <p:spTgt spid="3">
                                            <p:txEl>
                                              <p:pRg st="9" end="9"/>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0" end="10"/>
                                            </p:txEl>
                                          </p:spTgt>
                                        </p:tgtEl>
                                        <p:attrNameLst>
                                          <p:attrName>style.visibility</p:attrName>
                                        </p:attrNameLst>
                                      </p:cBhvr>
                                      <p:to>
                                        <p:strVal val="visible"/>
                                      </p:to>
                                    </p:set>
                                    <p:animEffect transition="in" filter="wipe(down)">
                                      <p:cBhvr>
                                        <p:cTn id="10" dur="500"/>
                                        <p:tgtEl>
                                          <p:spTgt spid="3">
                                            <p:txEl>
                                              <p:pRg st="10" end="10"/>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11" end="11"/>
                                            </p:txEl>
                                          </p:spTgt>
                                        </p:tgtEl>
                                        <p:attrNameLst>
                                          <p:attrName>style.visibility</p:attrName>
                                        </p:attrNameLst>
                                      </p:cBhvr>
                                      <p:to>
                                        <p:strVal val="visible"/>
                                      </p:to>
                                    </p:set>
                                    <p:animEffect transition="in" filter="wipe(down)">
                                      <p:cBhvr>
                                        <p:cTn id="13" dur="500"/>
                                        <p:tgtEl>
                                          <p:spTgt spid="3">
                                            <p:txEl>
                                              <p:pRg st="11" end="11"/>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12" end="12"/>
                                            </p:txEl>
                                          </p:spTgt>
                                        </p:tgtEl>
                                        <p:attrNameLst>
                                          <p:attrName>style.visibility</p:attrName>
                                        </p:attrNameLst>
                                      </p:cBhvr>
                                      <p:to>
                                        <p:strVal val="visible"/>
                                      </p:to>
                                    </p:set>
                                    <p:animEffect transition="in" filter="wipe(down)">
                                      <p:cBhvr>
                                        <p:cTn id="16" dur="500"/>
                                        <p:tgtEl>
                                          <p:spTgt spid="3">
                                            <p:txEl>
                                              <p:pRg st="12" end="12"/>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13" end="13"/>
                                            </p:txEl>
                                          </p:spTgt>
                                        </p:tgtEl>
                                        <p:attrNameLst>
                                          <p:attrName>style.visibility</p:attrName>
                                        </p:attrNameLst>
                                      </p:cBhvr>
                                      <p:to>
                                        <p:strVal val="visible"/>
                                      </p:to>
                                    </p:set>
                                    <p:animEffect transition="in" filter="wipe(down)">
                                      <p:cBhvr>
                                        <p:cTn id="19"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B2211E-6D47-407C-BF08-62CE1A94C2C2}"/>
              </a:ext>
            </a:extLst>
          </p:cNvPr>
          <p:cNvSpPr>
            <a:spLocks noGrp="1"/>
          </p:cNvSpPr>
          <p:nvPr>
            <p:ph type="title"/>
          </p:nvPr>
        </p:nvSpPr>
        <p:spPr>
          <a:xfrm>
            <a:off x="5695122" y="365126"/>
            <a:ext cx="2820228" cy="807691"/>
          </a:xfrm>
        </p:spPr>
        <p:txBody>
          <a:bodyPr/>
          <a:lstStyle/>
          <a:p>
            <a:r>
              <a:rPr lang="zh-CN" altLang="en-US" dirty="0"/>
              <a:t>诱饵</a:t>
            </a:r>
            <a:r>
              <a:rPr lang="en-US" altLang="zh-CN" dirty="0"/>
              <a:t>&amp;</a:t>
            </a:r>
            <a:r>
              <a:rPr lang="zh-CN" altLang="en-US" dirty="0"/>
              <a:t>陷阱</a:t>
            </a:r>
          </a:p>
        </p:txBody>
      </p:sp>
      <p:sp>
        <p:nvSpPr>
          <p:cNvPr id="3" name="内容占位符 2">
            <a:extLst>
              <a:ext uri="{FF2B5EF4-FFF2-40B4-BE49-F238E27FC236}">
                <a16:creationId xmlns:a16="http://schemas.microsoft.com/office/drawing/2014/main" id="{B07517AE-7CBC-4F3D-BC31-85FC14093F90}"/>
              </a:ext>
            </a:extLst>
          </p:cNvPr>
          <p:cNvSpPr>
            <a:spLocks noGrp="1"/>
          </p:cNvSpPr>
          <p:nvPr>
            <p:ph idx="1"/>
          </p:nvPr>
        </p:nvSpPr>
        <p:spPr>
          <a:xfrm>
            <a:off x="0" y="576470"/>
            <a:ext cx="4845327" cy="6072807"/>
          </a:xfrm>
        </p:spPr>
        <p:txBody>
          <a:bodyPr>
            <a:normAutofit fontScale="92500" lnSpcReduction="20000"/>
          </a:bodyPr>
          <a:lstStyle/>
          <a:p>
            <a:r>
              <a:rPr lang="zh-CN" altLang="en-US" dirty="0"/>
              <a:t>免费手机</a:t>
            </a:r>
            <a:endParaRPr lang="en-US" altLang="zh-CN" dirty="0"/>
          </a:p>
          <a:p>
            <a:pPr lvl="1"/>
            <a:r>
              <a:rPr lang="zh-CN" altLang="en-US" dirty="0"/>
              <a:t>合约机：手机免费，套餐收费</a:t>
            </a:r>
            <a:endParaRPr lang="en-US" altLang="zh-CN" dirty="0"/>
          </a:p>
          <a:p>
            <a:pPr lvl="1"/>
            <a:r>
              <a:rPr lang="en-US" altLang="zh-CN" dirty="0"/>
              <a:t>3g</a:t>
            </a:r>
            <a:r>
              <a:rPr lang="zh-CN" altLang="en-US" dirty="0"/>
              <a:t>神机：中兴</a:t>
            </a:r>
            <a:r>
              <a:rPr lang="en-US" altLang="zh-CN" dirty="0"/>
              <a:t>N880</a:t>
            </a:r>
            <a:r>
              <a:rPr lang="zh-CN" altLang="en-US" dirty="0"/>
              <a:t>，</a:t>
            </a:r>
            <a:r>
              <a:rPr lang="en-US" altLang="zh-CN" dirty="0"/>
              <a:t>V880</a:t>
            </a:r>
            <a:r>
              <a:rPr lang="zh-CN" altLang="en-US" dirty="0"/>
              <a:t>，</a:t>
            </a:r>
            <a:r>
              <a:rPr lang="en-US" altLang="zh-CN" dirty="0"/>
              <a:t>U880</a:t>
            </a:r>
          </a:p>
          <a:p>
            <a:endParaRPr lang="en-US" altLang="zh-CN" sz="1950" dirty="0"/>
          </a:p>
          <a:p>
            <a:r>
              <a:rPr lang="zh-CN" altLang="en-US" dirty="0"/>
              <a:t>吉列剃须刀</a:t>
            </a:r>
            <a:endParaRPr lang="en-US" altLang="zh-CN" dirty="0"/>
          </a:p>
          <a:p>
            <a:pPr lvl="1"/>
            <a:r>
              <a:rPr lang="zh-CN" altLang="en-US" dirty="0"/>
              <a:t>套餐：刀柄</a:t>
            </a:r>
            <a:r>
              <a:rPr lang="en-US" altLang="zh-CN" dirty="0"/>
              <a:t>+</a:t>
            </a:r>
            <a:r>
              <a:rPr lang="zh-CN" altLang="en-US" dirty="0"/>
              <a:t>频繁替换刀片</a:t>
            </a:r>
            <a:endParaRPr lang="en-US" altLang="zh-CN" dirty="0"/>
          </a:p>
          <a:p>
            <a:pPr lvl="2"/>
            <a:r>
              <a:rPr lang="en-US" altLang="zh-CN" dirty="0"/>
              <a:t>05</a:t>
            </a:r>
            <a:r>
              <a:rPr lang="zh-CN" altLang="en-US" dirty="0"/>
              <a:t>年宝洁</a:t>
            </a:r>
            <a:r>
              <a:rPr lang="en-US" altLang="zh-CN" dirty="0"/>
              <a:t>570</a:t>
            </a:r>
            <a:r>
              <a:rPr lang="zh-CN" altLang="en-US" dirty="0"/>
              <a:t>亿美元收购，</a:t>
            </a:r>
            <a:r>
              <a:rPr lang="en-US" altLang="zh-CN" dirty="0"/>
              <a:t>2019</a:t>
            </a:r>
            <a:r>
              <a:rPr lang="zh-CN" altLang="en-US" dirty="0"/>
              <a:t>年二季度减记</a:t>
            </a:r>
            <a:r>
              <a:rPr lang="en-US" altLang="zh-CN" dirty="0"/>
              <a:t>80</a:t>
            </a:r>
            <a:r>
              <a:rPr lang="zh-CN" altLang="en-US" dirty="0"/>
              <a:t>亿美元</a:t>
            </a:r>
            <a:endParaRPr lang="en-US" altLang="zh-CN" dirty="0"/>
          </a:p>
          <a:p>
            <a:pPr lvl="2"/>
            <a:r>
              <a:rPr lang="zh-CN" altLang="en-US" dirty="0"/>
              <a:t>男性剃须要求减弱（</a:t>
            </a:r>
            <a:r>
              <a:rPr lang="en-US" altLang="zh-CN" dirty="0"/>
              <a:t>10%</a:t>
            </a:r>
            <a:r>
              <a:rPr lang="zh-CN" altLang="en-US" dirty="0"/>
              <a:t>剃须需求减少）</a:t>
            </a:r>
            <a:endParaRPr lang="en-US" altLang="zh-CN" dirty="0"/>
          </a:p>
          <a:p>
            <a:pPr lvl="1"/>
            <a:r>
              <a:rPr lang="zh-CN" altLang="en-US" dirty="0"/>
              <a:t>类似的有打印机</a:t>
            </a:r>
            <a:r>
              <a:rPr lang="en-US" altLang="zh-CN" dirty="0"/>
              <a:t>+</a:t>
            </a:r>
            <a:r>
              <a:rPr lang="zh-CN" altLang="en-US" dirty="0"/>
              <a:t>墨盒</a:t>
            </a:r>
            <a:r>
              <a:rPr lang="en-US" altLang="zh-CN" dirty="0"/>
              <a:t>/</a:t>
            </a:r>
            <a:r>
              <a:rPr lang="zh-CN" altLang="en-US" dirty="0"/>
              <a:t>硒鼓</a:t>
            </a:r>
            <a:endParaRPr lang="en-US" altLang="zh-CN" dirty="0"/>
          </a:p>
          <a:p>
            <a:pPr lvl="2"/>
            <a:r>
              <a:rPr lang="zh-CN" altLang="en-US" dirty="0"/>
              <a:t>施乐转为提供打印服务，</a:t>
            </a:r>
            <a:r>
              <a:rPr lang="zh-CN" altLang="en-US" b="1" dirty="0"/>
              <a:t>按次数结账</a:t>
            </a:r>
            <a:endParaRPr lang="en-US" altLang="zh-CN" b="1" dirty="0"/>
          </a:p>
          <a:p>
            <a:pPr lvl="2"/>
            <a:r>
              <a:rPr lang="zh-CN" altLang="en-US" dirty="0"/>
              <a:t>（已因疫情终止）施乐（市值</a:t>
            </a:r>
            <a:r>
              <a:rPr lang="en-US" altLang="zh-CN" dirty="0"/>
              <a:t>71</a:t>
            </a:r>
            <a:r>
              <a:rPr lang="zh-CN" altLang="en-US" dirty="0"/>
              <a:t>亿美元）</a:t>
            </a:r>
            <a:r>
              <a:rPr lang="zh-CN" altLang="en-US" b="1" dirty="0"/>
              <a:t>正在</a:t>
            </a:r>
            <a:r>
              <a:rPr lang="zh-CN" altLang="en-US" dirty="0"/>
              <a:t>敌意收购惠普（估价</a:t>
            </a:r>
            <a:r>
              <a:rPr lang="en-US" altLang="zh-CN" dirty="0"/>
              <a:t>350</a:t>
            </a:r>
            <a:r>
              <a:rPr lang="zh-CN" altLang="en-US" dirty="0"/>
              <a:t>亿美元），惠普</a:t>
            </a:r>
            <a:r>
              <a:rPr lang="en-US" altLang="zh-CN" dirty="0"/>
              <a:t>2017</a:t>
            </a:r>
            <a:r>
              <a:rPr lang="zh-CN" altLang="en-US" dirty="0"/>
              <a:t>年收购三星打印业务，佳能有意收购施乐，</a:t>
            </a:r>
            <a:r>
              <a:rPr lang="en-US" altLang="zh-CN" dirty="0"/>
              <a:t>18</a:t>
            </a:r>
            <a:r>
              <a:rPr lang="zh-CN" altLang="en-US" dirty="0"/>
              <a:t>年刚阻止富士收购施乐（估价</a:t>
            </a:r>
            <a:r>
              <a:rPr lang="en-US" altLang="zh-CN" dirty="0"/>
              <a:t>61</a:t>
            </a:r>
            <a:r>
              <a:rPr lang="zh-CN" altLang="en-US" dirty="0"/>
              <a:t>亿美元）</a:t>
            </a:r>
            <a:endParaRPr lang="en-US" altLang="zh-CN" dirty="0"/>
          </a:p>
          <a:p>
            <a:pPr lvl="3"/>
            <a:r>
              <a:rPr lang="zh-CN" altLang="en-US" sz="1900" i="1" dirty="0"/>
              <a:t>当前施乐操盘手“</a:t>
            </a:r>
            <a:r>
              <a:rPr lang="zh-CN" altLang="en-US" sz="1900" b="1" i="1" dirty="0"/>
              <a:t>企业掠夺者</a:t>
            </a:r>
            <a:r>
              <a:rPr lang="zh-CN" altLang="en-US" sz="1900" i="1" dirty="0"/>
              <a:t>”卡尔</a:t>
            </a:r>
            <a:r>
              <a:rPr lang="en-US" altLang="zh-CN" sz="1900" i="1" dirty="0"/>
              <a:t>·</a:t>
            </a:r>
            <a:r>
              <a:rPr lang="zh-CN" altLang="en-US" sz="1900" i="1" dirty="0"/>
              <a:t>伊坎，“宝万之争”</a:t>
            </a:r>
            <a:endParaRPr lang="en-US" altLang="zh-CN" sz="1900" i="1" dirty="0"/>
          </a:p>
          <a:p>
            <a:pPr lvl="4"/>
            <a:r>
              <a:rPr lang="zh-CN" altLang="en-US" sz="1900" b="1" i="1" dirty="0"/>
              <a:t>掠夺者的年化收益 </a:t>
            </a:r>
            <a:r>
              <a:rPr lang="en-US" altLang="zh-CN" sz="1900" b="1" i="1" dirty="0"/>
              <a:t>– 25%</a:t>
            </a:r>
          </a:p>
        </p:txBody>
      </p:sp>
      <p:pic>
        <p:nvPicPr>
          <p:cNvPr id="4" name="图片 3">
            <a:extLst>
              <a:ext uri="{FF2B5EF4-FFF2-40B4-BE49-F238E27FC236}">
                <a16:creationId xmlns:a16="http://schemas.microsoft.com/office/drawing/2014/main" id="{FE5498EC-A114-4E26-83DB-982584DB43C0}"/>
              </a:ext>
            </a:extLst>
          </p:cNvPr>
          <p:cNvPicPr>
            <a:picLocks noChangeAspect="1"/>
          </p:cNvPicPr>
          <p:nvPr/>
        </p:nvPicPr>
        <p:blipFill>
          <a:blip r:embed="rId3"/>
          <a:stretch>
            <a:fillRect/>
          </a:stretch>
        </p:blipFill>
        <p:spPr>
          <a:xfrm>
            <a:off x="4845327" y="1661906"/>
            <a:ext cx="4216676" cy="2540552"/>
          </a:xfrm>
          <a:prstGeom prst="rect">
            <a:avLst/>
          </a:prstGeom>
        </p:spPr>
      </p:pic>
      <p:pic>
        <p:nvPicPr>
          <p:cNvPr id="5" name="图片 4">
            <a:extLst>
              <a:ext uri="{FF2B5EF4-FFF2-40B4-BE49-F238E27FC236}">
                <a16:creationId xmlns:a16="http://schemas.microsoft.com/office/drawing/2014/main" id="{CF38F792-D00D-48E7-B101-D62456DE6EEC}"/>
              </a:ext>
            </a:extLst>
          </p:cNvPr>
          <p:cNvPicPr>
            <a:picLocks noChangeAspect="1"/>
          </p:cNvPicPr>
          <p:nvPr/>
        </p:nvPicPr>
        <p:blipFill>
          <a:blip r:embed="rId4"/>
          <a:stretch>
            <a:fillRect/>
          </a:stretch>
        </p:blipFill>
        <p:spPr>
          <a:xfrm>
            <a:off x="4845327" y="4174836"/>
            <a:ext cx="4216676" cy="2535885"/>
          </a:xfrm>
          <a:prstGeom prst="rect">
            <a:avLst/>
          </a:prstGeom>
        </p:spPr>
      </p:pic>
    </p:spTree>
    <p:extLst>
      <p:ext uri="{BB962C8B-B14F-4D97-AF65-F5344CB8AC3E}">
        <p14:creationId xmlns:p14="http://schemas.microsoft.com/office/powerpoint/2010/main" val="140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437270-A3F6-4ADE-9943-408B47FA905C}"/>
              </a:ext>
            </a:extLst>
          </p:cNvPr>
          <p:cNvSpPr>
            <a:spLocks noGrp="1"/>
          </p:cNvSpPr>
          <p:nvPr>
            <p:ph type="title"/>
          </p:nvPr>
        </p:nvSpPr>
        <p:spPr/>
        <p:txBody>
          <a:bodyPr/>
          <a:lstStyle/>
          <a:p>
            <a:r>
              <a:rPr lang="zh-CN" altLang="en-US" dirty="0"/>
              <a:t>典型商业模式分类</a:t>
            </a:r>
          </a:p>
        </p:txBody>
      </p:sp>
      <p:sp>
        <p:nvSpPr>
          <p:cNvPr id="3" name="内容占位符 2">
            <a:extLst>
              <a:ext uri="{FF2B5EF4-FFF2-40B4-BE49-F238E27FC236}">
                <a16:creationId xmlns:a16="http://schemas.microsoft.com/office/drawing/2014/main" id="{4A9031FC-8BD0-4DA2-89A3-5C524139F6DA}"/>
              </a:ext>
            </a:extLst>
          </p:cNvPr>
          <p:cNvSpPr>
            <a:spLocks noGrp="1"/>
          </p:cNvSpPr>
          <p:nvPr>
            <p:ph idx="1"/>
          </p:nvPr>
        </p:nvSpPr>
        <p:spPr/>
        <p:txBody>
          <a:bodyPr>
            <a:normAutofit/>
          </a:bodyPr>
          <a:lstStyle/>
          <a:p>
            <a:r>
              <a:rPr lang="zh-CN" altLang="en-US" dirty="0"/>
              <a:t>“（讨论）建筑风格的意义在于捕获建筑设计的理念，将其作为典型的、可重复使用的描述”</a:t>
            </a:r>
            <a:endParaRPr lang="en-US" altLang="zh-CN" dirty="0"/>
          </a:p>
          <a:p>
            <a:endParaRPr lang="en-US" altLang="zh-CN" dirty="0"/>
          </a:p>
          <a:p>
            <a:r>
              <a:rPr lang="zh-CN" altLang="en-US" dirty="0"/>
              <a:t>本课程关注的五类商业模式</a:t>
            </a:r>
            <a:endParaRPr lang="en-US" altLang="zh-CN" dirty="0"/>
          </a:p>
          <a:p>
            <a:pPr lvl="1"/>
            <a:r>
              <a:rPr lang="zh-CN" altLang="en-US" i="1" dirty="0"/>
              <a:t>分拆商业模式（</a:t>
            </a:r>
            <a:r>
              <a:rPr lang="en-US" altLang="zh-CN" i="1" dirty="0"/>
              <a:t>Unbundled</a:t>
            </a:r>
            <a:r>
              <a:rPr lang="zh-CN" altLang="en-US" i="1" dirty="0"/>
              <a:t>）</a:t>
            </a:r>
            <a:endParaRPr lang="en-US" altLang="zh-CN" i="1" dirty="0"/>
          </a:p>
          <a:p>
            <a:pPr lvl="1"/>
            <a:r>
              <a:rPr lang="zh-CN" altLang="en-US" i="1" dirty="0"/>
              <a:t>开放式的商业模式（</a:t>
            </a:r>
            <a:r>
              <a:rPr lang="en-US" altLang="zh-CN" i="1" dirty="0"/>
              <a:t>Open</a:t>
            </a:r>
            <a:r>
              <a:rPr lang="zh-CN" altLang="en-US" i="1" dirty="0"/>
              <a:t>）</a:t>
            </a:r>
            <a:endParaRPr lang="en-US" altLang="zh-CN" i="1" dirty="0"/>
          </a:p>
          <a:p>
            <a:pPr lvl="1"/>
            <a:r>
              <a:rPr lang="zh-CN" altLang="en-US" b="1" dirty="0"/>
              <a:t>多边商业模式（</a:t>
            </a:r>
            <a:r>
              <a:rPr lang="en-US" altLang="zh-CN" b="1" dirty="0"/>
              <a:t>Multisided</a:t>
            </a:r>
            <a:r>
              <a:rPr lang="zh-CN" altLang="en-US" b="1" dirty="0"/>
              <a:t>）</a:t>
            </a:r>
            <a:endParaRPr lang="en-US" altLang="zh-CN" b="1" dirty="0"/>
          </a:p>
          <a:p>
            <a:pPr lvl="1"/>
            <a:r>
              <a:rPr lang="zh-CN" altLang="en-US" b="1" dirty="0"/>
              <a:t>免费商业模式（</a:t>
            </a:r>
            <a:r>
              <a:rPr lang="en-US" altLang="zh-CN" b="1" dirty="0"/>
              <a:t>Free</a:t>
            </a:r>
            <a:r>
              <a:rPr lang="zh-CN" altLang="en-US" b="1" dirty="0"/>
              <a:t>）</a:t>
            </a:r>
          </a:p>
          <a:p>
            <a:pPr lvl="1"/>
            <a:r>
              <a:rPr lang="zh-CN" altLang="en-US" dirty="0"/>
              <a:t>长尾商业模式（</a:t>
            </a:r>
            <a:r>
              <a:rPr lang="en-US" altLang="zh-CN" dirty="0"/>
              <a:t>Long-tail</a:t>
            </a:r>
            <a:r>
              <a:rPr lang="zh-CN" altLang="en-US" dirty="0"/>
              <a:t>）</a:t>
            </a:r>
            <a:endParaRPr lang="en-US" altLang="zh-CN" dirty="0"/>
          </a:p>
        </p:txBody>
      </p:sp>
    </p:spTree>
    <p:extLst>
      <p:ext uri="{BB962C8B-B14F-4D97-AF65-F5344CB8AC3E}">
        <p14:creationId xmlns:p14="http://schemas.microsoft.com/office/powerpoint/2010/main" val="289606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ED9A53-C5BB-4EB7-B383-EEC13BE4897F}"/>
              </a:ext>
            </a:extLst>
          </p:cNvPr>
          <p:cNvSpPr>
            <a:spLocks noGrp="1"/>
          </p:cNvSpPr>
          <p:nvPr>
            <p:ph type="title"/>
          </p:nvPr>
        </p:nvSpPr>
        <p:spPr>
          <a:xfrm>
            <a:off x="4759599" y="305492"/>
            <a:ext cx="3784324" cy="1325563"/>
          </a:xfrm>
        </p:spPr>
        <p:txBody>
          <a:bodyPr/>
          <a:lstStyle/>
          <a:p>
            <a:r>
              <a:rPr lang="zh-CN" altLang="en-US" dirty="0"/>
              <a:t>诱饵</a:t>
            </a:r>
            <a:r>
              <a:rPr lang="en-US" altLang="zh-CN" dirty="0"/>
              <a:t>&amp;</a:t>
            </a:r>
            <a:r>
              <a:rPr lang="zh-CN" altLang="en-US" dirty="0"/>
              <a:t>陷阱模式总结</a:t>
            </a:r>
          </a:p>
        </p:txBody>
      </p:sp>
      <p:sp>
        <p:nvSpPr>
          <p:cNvPr id="3" name="内容占位符 2">
            <a:extLst>
              <a:ext uri="{FF2B5EF4-FFF2-40B4-BE49-F238E27FC236}">
                <a16:creationId xmlns:a16="http://schemas.microsoft.com/office/drawing/2014/main" id="{D3C4554B-03E7-4442-B3C0-857034475D79}"/>
              </a:ext>
            </a:extLst>
          </p:cNvPr>
          <p:cNvSpPr>
            <a:spLocks noGrp="1"/>
          </p:cNvSpPr>
          <p:nvPr>
            <p:ph idx="1"/>
          </p:nvPr>
        </p:nvSpPr>
        <p:spPr>
          <a:xfrm>
            <a:off x="67554" y="305492"/>
            <a:ext cx="4024883" cy="6413359"/>
          </a:xfrm>
        </p:spPr>
        <p:txBody>
          <a:bodyPr>
            <a:normAutofit fontScale="85000" lnSpcReduction="20000"/>
          </a:bodyPr>
          <a:lstStyle/>
          <a:p>
            <a:r>
              <a:rPr lang="zh-CN" altLang="en-US" dirty="0"/>
              <a:t>产品与后续产品之间要有紧密连接，从而使得极小收益的初始购买为后续高收益产品或服务的重复购买创造可能</a:t>
            </a:r>
            <a:endParaRPr lang="en-US" altLang="zh-CN" dirty="0"/>
          </a:p>
          <a:p>
            <a:endParaRPr lang="en-US" altLang="zh-CN" dirty="0"/>
          </a:p>
          <a:p>
            <a:r>
              <a:rPr lang="zh-CN" altLang="en-US" dirty="0"/>
              <a:t>关注后续产品交付，需要强大品牌支撑</a:t>
            </a:r>
            <a:endParaRPr lang="en-US" altLang="zh-CN" dirty="0"/>
          </a:p>
          <a:p>
            <a:endParaRPr lang="en-US" altLang="zh-CN" dirty="0"/>
          </a:p>
          <a:p>
            <a:r>
              <a:rPr lang="zh-CN" altLang="en-US" dirty="0"/>
              <a:t>重要成本结构</a:t>
            </a:r>
            <a:endParaRPr lang="en-US" altLang="zh-CN" dirty="0"/>
          </a:p>
          <a:p>
            <a:pPr lvl="1"/>
            <a:r>
              <a:rPr lang="zh-CN" altLang="en-US" dirty="0"/>
              <a:t>初始产品补贴与后续产品的成本</a:t>
            </a:r>
            <a:endParaRPr lang="en-US" altLang="zh-CN" dirty="0"/>
          </a:p>
          <a:p>
            <a:endParaRPr lang="en-US" altLang="zh-CN" dirty="0"/>
          </a:p>
          <a:p>
            <a:r>
              <a:rPr lang="zh-CN" altLang="en-US" i="1" dirty="0"/>
              <a:t>慢慢融入平台与免费增值</a:t>
            </a:r>
            <a:endParaRPr lang="en-US" altLang="zh-CN" i="1" dirty="0"/>
          </a:p>
          <a:p>
            <a:pPr lvl="1"/>
            <a:r>
              <a:rPr lang="zh-CN" altLang="en-US" dirty="0"/>
              <a:t>新套餐体验</a:t>
            </a:r>
            <a:r>
              <a:rPr lang="en-US" altLang="zh-CN" dirty="0"/>
              <a:t>+</a:t>
            </a:r>
            <a:r>
              <a:rPr lang="zh-CN" altLang="en-US" dirty="0"/>
              <a:t>自动续费</a:t>
            </a:r>
            <a:endParaRPr lang="en-US" altLang="zh-CN" dirty="0"/>
          </a:p>
          <a:p>
            <a:pPr lvl="1"/>
            <a:r>
              <a:rPr lang="zh-CN" altLang="en-US" dirty="0"/>
              <a:t>各类社交裂变式促销（“盖楼”）</a:t>
            </a:r>
            <a:endParaRPr lang="en-US" altLang="zh-CN" dirty="0"/>
          </a:p>
          <a:p>
            <a:pPr lvl="1"/>
            <a:r>
              <a:rPr lang="zh-CN" altLang="en-US" dirty="0"/>
              <a:t>游戏本体</a:t>
            </a:r>
            <a:r>
              <a:rPr lang="en-US" altLang="zh-CN" dirty="0"/>
              <a:t>+DLC</a:t>
            </a:r>
            <a:r>
              <a:rPr lang="zh-CN" altLang="en-US" dirty="0"/>
              <a:t>或平衡性无关道具</a:t>
            </a:r>
            <a:endParaRPr lang="en-US" altLang="zh-CN" dirty="0"/>
          </a:p>
          <a:p>
            <a:pPr lvl="1"/>
            <a:r>
              <a:rPr lang="zh-CN" altLang="en-US" dirty="0"/>
              <a:t>“又肝又氪”的游戏营销活动</a:t>
            </a:r>
          </a:p>
        </p:txBody>
      </p:sp>
      <p:pic>
        <p:nvPicPr>
          <p:cNvPr id="4" name="图片 3">
            <a:extLst>
              <a:ext uri="{FF2B5EF4-FFF2-40B4-BE49-F238E27FC236}">
                <a16:creationId xmlns:a16="http://schemas.microsoft.com/office/drawing/2014/main" id="{C37A4DF7-3040-4CA4-8AAB-41D9840BBD35}"/>
              </a:ext>
            </a:extLst>
          </p:cNvPr>
          <p:cNvPicPr>
            <a:picLocks noChangeAspect="1"/>
          </p:cNvPicPr>
          <p:nvPr/>
        </p:nvPicPr>
        <p:blipFill>
          <a:blip r:embed="rId2"/>
          <a:stretch>
            <a:fillRect/>
          </a:stretch>
        </p:blipFill>
        <p:spPr>
          <a:xfrm>
            <a:off x="3922141" y="2305878"/>
            <a:ext cx="5154306" cy="3120887"/>
          </a:xfrm>
          <a:prstGeom prst="rect">
            <a:avLst/>
          </a:prstGeom>
        </p:spPr>
      </p:pic>
    </p:spTree>
    <p:extLst>
      <p:ext uri="{BB962C8B-B14F-4D97-AF65-F5344CB8AC3E}">
        <p14:creationId xmlns:p14="http://schemas.microsoft.com/office/powerpoint/2010/main" val="15247890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8ACDF4-6C5F-450C-82E8-EE389B01799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FFD6FFE-C7ED-4E99-8084-084DE2E96324}"/>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1831C994-5A63-4B87-AB20-10E95212BE25}"/>
              </a:ext>
            </a:extLst>
          </p:cNvPr>
          <p:cNvPicPr>
            <a:picLocks noChangeAspect="1"/>
          </p:cNvPicPr>
          <p:nvPr/>
        </p:nvPicPr>
        <p:blipFill>
          <a:blip r:embed="rId2"/>
          <a:stretch>
            <a:fillRect/>
          </a:stretch>
        </p:blipFill>
        <p:spPr>
          <a:xfrm>
            <a:off x="0" y="67011"/>
            <a:ext cx="9144000" cy="3247356"/>
          </a:xfrm>
          <a:prstGeom prst="rect">
            <a:avLst/>
          </a:prstGeom>
        </p:spPr>
      </p:pic>
      <p:pic>
        <p:nvPicPr>
          <p:cNvPr id="5" name="图片 4">
            <a:extLst>
              <a:ext uri="{FF2B5EF4-FFF2-40B4-BE49-F238E27FC236}">
                <a16:creationId xmlns:a16="http://schemas.microsoft.com/office/drawing/2014/main" id="{1BEA88FD-3E80-4239-A7C0-395A4B0D395B}"/>
              </a:ext>
            </a:extLst>
          </p:cNvPr>
          <p:cNvPicPr>
            <a:picLocks noChangeAspect="1"/>
          </p:cNvPicPr>
          <p:nvPr/>
        </p:nvPicPr>
        <p:blipFill>
          <a:blip r:embed="rId3"/>
          <a:stretch>
            <a:fillRect/>
          </a:stretch>
        </p:blipFill>
        <p:spPr>
          <a:xfrm>
            <a:off x="628650" y="3233401"/>
            <a:ext cx="7886700" cy="3557588"/>
          </a:xfrm>
          <a:prstGeom prst="rect">
            <a:avLst/>
          </a:prstGeom>
        </p:spPr>
      </p:pic>
      <p:pic>
        <p:nvPicPr>
          <p:cNvPr id="6" name="图片 5">
            <a:extLst>
              <a:ext uri="{FF2B5EF4-FFF2-40B4-BE49-F238E27FC236}">
                <a16:creationId xmlns:a16="http://schemas.microsoft.com/office/drawing/2014/main" id="{574E9798-C99A-49A7-98D0-82335CDD7804}"/>
              </a:ext>
            </a:extLst>
          </p:cNvPr>
          <p:cNvPicPr>
            <a:picLocks noChangeAspect="1"/>
          </p:cNvPicPr>
          <p:nvPr/>
        </p:nvPicPr>
        <p:blipFill>
          <a:blip r:embed="rId4"/>
          <a:stretch>
            <a:fillRect/>
          </a:stretch>
        </p:blipFill>
        <p:spPr>
          <a:xfrm>
            <a:off x="800100" y="580818"/>
            <a:ext cx="7543800" cy="3629025"/>
          </a:xfrm>
          <a:prstGeom prst="rect">
            <a:avLst/>
          </a:prstGeom>
        </p:spPr>
      </p:pic>
      <p:pic>
        <p:nvPicPr>
          <p:cNvPr id="7" name="图片 6">
            <a:extLst>
              <a:ext uri="{FF2B5EF4-FFF2-40B4-BE49-F238E27FC236}">
                <a16:creationId xmlns:a16="http://schemas.microsoft.com/office/drawing/2014/main" id="{5035F1E2-3783-4D40-803C-3F247DC3040F}"/>
              </a:ext>
            </a:extLst>
          </p:cNvPr>
          <p:cNvPicPr>
            <a:picLocks noChangeAspect="1"/>
          </p:cNvPicPr>
          <p:nvPr/>
        </p:nvPicPr>
        <p:blipFill>
          <a:blip r:embed="rId5"/>
          <a:stretch>
            <a:fillRect/>
          </a:stretch>
        </p:blipFill>
        <p:spPr>
          <a:xfrm>
            <a:off x="2247900" y="2760594"/>
            <a:ext cx="4648200" cy="2628900"/>
          </a:xfrm>
          <a:prstGeom prst="rect">
            <a:avLst/>
          </a:prstGeom>
        </p:spPr>
      </p:pic>
      <p:sp>
        <p:nvSpPr>
          <p:cNvPr id="8" name="矩形 7">
            <a:extLst>
              <a:ext uri="{FF2B5EF4-FFF2-40B4-BE49-F238E27FC236}">
                <a16:creationId xmlns:a16="http://schemas.microsoft.com/office/drawing/2014/main" id="{BE487F97-9137-4110-9EF8-860FDA159AA6}"/>
              </a:ext>
            </a:extLst>
          </p:cNvPr>
          <p:cNvSpPr/>
          <p:nvPr/>
        </p:nvSpPr>
        <p:spPr>
          <a:xfrm>
            <a:off x="4280141" y="5617619"/>
            <a:ext cx="4648200" cy="11733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“活动门票”式的促销：“最好”的促销活动</a:t>
            </a:r>
            <a:endParaRPr lang="en-US" altLang="zh-CN" dirty="0"/>
          </a:p>
          <a:p>
            <a:pPr marL="342900" indent="-342900" algn="ctr">
              <a:buAutoNum type="arabicPeriod"/>
            </a:pPr>
            <a:r>
              <a:rPr lang="zh-CN" altLang="en-US" dirty="0"/>
              <a:t>诱饵：低价的入场券与可获得的同等受益</a:t>
            </a:r>
            <a:endParaRPr lang="en-US" altLang="zh-CN" dirty="0"/>
          </a:p>
          <a:p>
            <a:pPr marL="342900" indent="-342900" algn="ctr">
              <a:buAutoNum type="arabicPeriod"/>
            </a:pPr>
            <a:r>
              <a:rPr lang="zh-CN" altLang="en-US" dirty="0"/>
              <a:t>陷阱：难以跟上的日常与付费赶进度</a:t>
            </a:r>
          </a:p>
        </p:txBody>
      </p:sp>
    </p:spTree>
    <p:extLst>
      <p:ext uri="{BB962C8B-B14F-4D97-AF65-F5344CB8AC3E}">
        <p14:creationId xmlns:p14="http://schemas.microsoft.com/office/powerpoint/2010/main" val="38401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C83729-017C-41D4-821B-2C96C450144C}"/>
              </a:ext>
            </a:extLst>
          </p:cNvPr>
          <p:cNvSpPr>
            <a:spLocks noGrp="1"/>
          </p:cNvSpPr>
          <p:nvPr>
            <p:ph type="title"/>
          </p:nvPr>
        </p:nvSpPr>
        <p:spPr>
          <a:xfrm>
            <a:off x="280781" y="196160"/>
            <a:ext cx="7886700" cy="907083"/>
          </a:xfrm>
        </p:spPr>
        <p:txBody>
          <a:bodyPr/>
          <a:lstStyle/>
          <a:p>
            <a:r>
              <a:rPr lang="zh-CN" altLang="en-US" b="1" dirty="0">
                <a:solidFill>
                  <a:srgbClr val="00B0F0"/>
                </a:solidFill>
              </a:rPr>
              <a:t>知乎</a:t>
            </a:r>
            <a:r>
              <a:rPr lang="zh-CN" altLang="en-US" dirty="0"/>
              <a:t>的“诱饵”与“陷阱”</a:t>
            </a:r>
          </a:p>
        </p:txBody>
      </p:sp>
      <p:sp>
        <p:nvSpPr>
          <p:cNvPr id="3" name="内容占位符 2">
            <a:extLst>
              <a:ext uri="{FF2B5EF4-FFF2-40B4-BE49-F238E27FC236}">
                <a16:creationId xmlns:a16="http://schemas.microsoft.com/office/drawing/2014/main" id="{8CA69449-C234-4A4E-8682-EBC3C8186AFE}"/>
              </a:ext>
            </a:extLst>
          </p:cNvPr>
          <p:cNvSpPr>
            <a:spLocks noGrp="1"/>
          </p:cNvSpPr>
          <p:nvPr>
            <p:ph idx="1"/>
          </p:nvPr>
        </p:nvSpPr>
        <p:spPr>
          <a:xfrm>
            <a:off x="0" y="1103242"/>
            <a:ext cx="9134060" cy="5558597"/>
          </a:xfrm>
        </p:spPr>
        <p:txBody>
          <a:bodyPr>
            <a:normAutofit fontScale="77500" lnSpcReduction="20000"/>
          </a:bodyPr>
          <a:lstStyle/>
          <a:p>
            <a:r>
              <a:rPr lang="en-US" altLang="zh-CN" dirty="0"/>
              <a:t>3.26</a:t>
            </a:r>
            <a:r>
              <a:rPr lang="zh-CN" altLang="en-US" dirty="0"/>
              <a:t>日知乎在纽交所上市</a:t>
            </a:r>
            <a:endParaRPr lang="en-US" altLang="zh-CN" dirty="0"/>
          </a:p>
          <a:p>
            <a:pPr lvl="1"/>
            <a:r>
              <a:rPr lang="zh-CN" altLang="en-US" dirty="0"/>
              <a:t>十年融资八轮，其中一轮有百度和快手领投，开盘暴跌</a:t>
            </a:r>
            <a:r>
              <a:rPr lang="en-US" altLang="zh-CN" dirty="0"/>
              <a:t>24%</a:t>
            </a:r>
          </a:p>
          <a:p>
            <a:pPr lvl="1"/>
            <a:r>
              <a:rPr lang="zh-CN" altLang="en-US" dirty="0"/>
              <a:t>月活：</a:t>
            </a:r>
            <a:r>
              <a:rPr lang="en-US" altLang="zh-CN" dirty="0"/>
              <a:t>B</a:t>
            </a:r>
            <a:r>
              <a:rPr lang="zh-CN" altLang="en-US" dirty="0"/>
              <a:t>站</a:t>
            </a:r>
            <a:r>
              <a:rPr lang="en-US" altLang="zh-CN" dirty="0"/>
              <a:t>1/3</a:t>
            </a:r>
            <a:r>
              <a:rPr lang="zh-CN" altLang="en-US" dirty="0"/>
              <a:t>，快手</a:t>
            </a:r>
            <a:r>
              <a:rPr lang="en-US" altLang="zh-CN" dirty="0"/>
              <a:t>1/7</a:t>
            </a:r>
            <a:r>
              <a:rPr lang="zh-CN" altLang="en-US" dirty="0"/>
              <a:t>；收入：</a:t>
            </a:r>
            <a:r>
              <a:rPr lang="en-US" altLang="zh-CN" dirty="0"/>
              <a:t>B</a:t>
            </a:r>
            <a:r>
              <a:rPr lang="zh-CN" altLang="en-US" dirty="0"/>
              <a:t>站</a:t>
            </a:r>
            <a:r>
              <a:rPr lang="en-US" altLang="zh-CN" dirty="0"/>
              <a:t>1/7</a:t>
            </a:r>
            <a:r>
              <a:rPr lang="zh-CN" altLang="en-US" dirty="0"/>
              <a:t>，快手</a:t>
            </a:r>
            <a:r>
              <a:rPr lang="en-US" altLang="zh-CN" dirty="0"/>
              <a:t>1/20</a:t>
            </a:r>
            <a:r>
              <a:rPr lang="zh-CN" altLang="en-US" dirty="0"/>
              <a:t>；用户全生命周期价值约为其它平台</a:t>
            </a:r>
            <a:r>
              <a:rPr lang="en-US" altLang="zh-CN" dirty="0"/>
              <a:t>1/5</a:t>
            </a:r>
            <a:r>
              <a:rPr lang="zh-CN" altLang="en-US" dirty="0"/>
              <a:t>，付费意愿低</a:t>
            </a:r>
            <a:r>
              <a:rPr lang="en-US" altLang="zh-CN" dirty="0"/>
              <a:t>3</a:t>
            </a:r>
            <a:r>
              <a:rPr lang="zh-CN" altLang="en-US" dirty="0"/>
              <a:t>倍</a:t>
            </a:r>
            <a:endParaRPr lang="en-US" altLang="zh-CN" dirty="0"/>
          </a:p>
          <a:p>
            <a:endParaRPr lang="en-US" altLang="zh-CN" sz="1000" dirty="0"/>
          </a:p>
          <a:p>
            <a:r>
              <a:rPr lang="zh-CN" altLang="en-US" dirty="0"/>
              <a:t>诱饵：精英“俱乐部”时期的优质回答</a:t>
            </a:r>
            <a:endParaRPr lang="en-US" altLang="zh-CN" dirty="0"/>
          </a:p>
          <a:p>
            <a:pPr lvl="1"/>
            <a:r>
              <a:rPr lang="zh-CN" altLang="en-US" dirty="0"/>
              <a:t>封闭邀请制使得答主从“自我实现”角度产生高质量答案，</a:t>
            </a:r>
            <a:r>
              <a:rPr lang="zh-CN" altLang="en-US" b="1" dirty="0"/>
              <a:t>并沉淀为平台引流的“诱饵”（搜索引擎的高权重、用户的口碑）</a:t>
            </a:r>
            <a:endParaRPr lang="en-US" altLang="zh-CN" b="1" dirty="0"/>
          </a:p>
          <a:p>
            <a:pPr lvl="1"/>
            <a:r>
              <a:rPr lang="zh-CN" altLang="en-US" dirty="0"/>
              <a:t>“俱乐部”形式商业价值有限（</a:t>
            </a:r>
            <a:r>
              <a:rPr lang="en-US" altLang="zh-CN" dirty="0"/>
              <a:t>wiki</a:t>
            </a:r>
            <a:r>
              <a:rPr lang="zh-CN" altLang="en-US" dirty="0"/>
              <a:t>），不成功的商业化转型导致早期精英流失；</a:t>
            </a:r>
            <a:r>
              <a:rPr lang="zh-CN" altLang="en-US" b="1" dirty="0"/>
              <a:t>问答制的概括性不利于专业内容持续输出</a:t>
            </a:r>
            <a:endParaRPr lang="en-US" altLang="zh-CN" b="1" dirty="0"/>
          </a:p>
          <a:p>
            <a:endParaRPr lang="en-US" altLang="zh-CN" sz="1000" dirty="0"/>
          </a:p>
          <a:p>
            <a:r>
              <a:rPr lang="zh-CN" altLang="en-US" dirty="0"/>
              <a:t>陷阱：营销“圣地”、贩卖焦虑、对抗、装</a:t>
            </a:r>
            <a:r>
              <a:rPr lang="en-US" altLang="zh-CN" dirty="0"/>
              <a:t>X</a:t>
            </a:r>
            <a:r>
              <a:rPr lang="zh-CN" altLang="en-US" dirty="0"/>
              <a:t>情绪、平台“分享现编的故事”</a:t>
            </a:r>
            <a:endParaRPr lang="en-US" altLang="zh-CN" dirty="0"/>
          </a:p>
          <a:p>
            <a:pPr lvl="1"/>
            <a:r>
              <a:rPr lang="en-US" altLang="zh-CN" dirty="0"/>
              <a:t>《</a:t>
            </a:r>
            <a:r>
              <a:rPr lang="zh-CN" altLang="en-US" dirty="0"/>
              <a:t>知乎</a:t>
            </a:r>
            <a:r>
              <a:rPr lang="zh-CN" altLang="en-US" b="1" dirty="0"/>
              <a:t>“知</a:t>
            </a:r>
            <a:r>
              <a:rPr lang="en-US" altLang="zh-CN" b="1" dirty="0"/>
              <a:t>+”</a:t>
            </a:r>
            <a:r>
              <a:rPr lang="zh-CN" altLang="en-US" dirty="0"/>
              <a:t>投放</a:t>
            </a:r>
            <a:r>
              <a:rPr lang="en-US" altLang="zh-CN" dirty="0"/>
              <a:t>300</a:t>
            </a:r>
            <a:r>
              <a:rPr lang="zh-CN" altLang="en-US" dirty="0"/>
              <a:t>万，半年回本的经验分享</a:t>
            </a:r>
            <a:r>
              <a:rPr lang="en-US" altLang="zh-CN" dirty="0"/>
              <a:t>》</a:t>
            </a:r>
          </a:p>
          <a:p>
            <a:pPr lvl="1"/>
            <a:r>
              <a:rPr lang="zh-CN" altLang="en-US" dirty="0"/>
              <a:t>没有规律的禁言删帖、从情感区开始的故事化、“拉高”全网平均学历与收入</a:t>
            </a:r>
            <a:endParaRPr lang="en-US" altLang="zh-CN" dirty="0"/>
          </a:p>
          <a:p>
            <a:pPr lvl="2"/>
            <a:r>
              <a:rPr lang="zh-CN" altLang="en-US" b="1" dirty="0"/>
              <a:t>“陷阱”：拉抬大学生焦虑感 </a:t>
            </a:r>
            <a:r>
              <a:rPr lang="en-US" altLang="zh-CN" dirty="0"/>
              <a:t>– </a:t>
            </a:r>
            <a:r>
              <a:rPr lang="zh-CN" altLang="en-US" dirty="0"/>
              <a:t>知乎吵架新纪录：自称大一新生的匿名用户关于彩礼的回答：“不给” </a:t>
            </a:r>
            <a:r>
              <a:rPr lang="en-US" altLang="zh-CN" dirty="0"/>
              <a:t>– 1w+</a:t>
            </a:r>
            <a:r>
              <a:rPr lang="zh-CN" altLang="en-US" dirty="0"/>
              <a:t>评论，“爱看看不看</a:t>
            </a:r>
            <a:r>
              <a:rPr lang="en-US" altLang="zh-CN" dirty="0"/>
              <a:t>g</a:t>
            </a:r>
            <a:r>
              <a:rPr lang="zh-CN" altLang="en-US" dirty="0"/>
              <a:t>” </a:t>
            </a:r>
            <a:r>
              <a:rPr lang="en-US" altLang="zh-CN" dirty="0"/>
              <a:t>– 1w+</a:t>
            </a:r>
            <a:r>
              <a:rPr lang="zh-CN" altLang="en-US" dirty="0"/>
              <a:t>评论，凑热闹 </a:t>
            </a:r>
            <a:r>
              <a:rPr lang="en-US" altLang="zh-CN" dirty="0"/>
              <a:t>– </a:t>
            </a:r>
            <a:r>
              <a:rPr lang="zh-CN" altLang="en-US" dirty="0"/>
              <a:t>飙升至</a:t>
            </a:r>
            <a:r>
              <a:rPr lang="en-US" altLang="zh-CN" dirty="0"/>
              <a:t>5w+</a:t>
            </a:r>
            <a:r>
              <a:rPr lang="zh-CN" altLang="en-US" dirty="0"/>
              <a:t>评论</a:t>
            </a:r>
            <a:endParaRPr lang="en-US" altLang="zh-CN" dirty="0"/>
          </a:p>
          <a:p>
            <a:pPr lvl="1"/>
            <a:r>
              <a:rPr lang="zh-CN" altLang="en-US" b="1" dirty="0"/>
              <a:t>盐选会员</a:t>
            </a:r>
            <a:r>
              <a:rPr lang="en-US" altLang="zh-CN" b="1" dirty="0"/>
              <a:t>Top 20</a:t>
            </a:r>
            <a:r>
              <a:rPr lang="zh-CN" altLang="en-US" b="1" dirty="0"/>
              <a:t>中</a:t>
            </a:r>
            <a:r>
              <a:rPr lang="en-US" altLang="zh-CN" b="1" dirty="0"/>
              <a:t>17</a:t>
            </a:r>
            <a:r>
              <a:rPr lang="zh-CN" altLang="en-US" b="1" dirty="0"/>
              <a:t>个为（虚构）故事</a:t>
            </a:r>
            <a:r>
              <a:rPr lang="zh-CN" altLang="en-US" dirty="0"/>
              <a:t>、</a:t>
            </a:r>
            <a:r>
              <a:rPr lang="zh-CN" altLang="en-US" dirty="0">
                <a:solidFill>
                  <a:srgbClr val="FF0000"/>
                </a:solidFill>
              </a:rPr>
              <a:t>“为什么说女性非常理性是很可怕的？”</a:t>
            </a:r>
            <a:r>
              <a:rPr lang="zh-CN" altLang="en-US" dirty="0"/>
              <a:t>的</a:t>
            </a:r>
            <a:r>
              <a:rPr lang="en-US" altLang="zh-CN" dirty="0"/>
              <a:t>1.2w</a:t>
            </a:r>
            <a:r>
              <a:rPr lang="zh-CN" altLang="en-US" dirty="0"/>
              <a:t>赞回答来自于</a:t>
            </a:r>
            <a:r>
              <a:rPr lang="zh-CN" altLang="en-US" b="1" dirty="0">
                <a:solidFill>
                  <a:srgbClr val="FF0000"/>
                </a:solidFill>
              </a:rPr>
              <a:t>盐选专栏”情难比金坚：谈钱伤感情的虐心故事“，全部看完需</a:t>
            </a:r>
            <a:r>
              <a:rPr lang="en-US" altLang="zh-CN" b="1" dirty="0">
                <a:solidFill>
                  <a:srgbClr val="FF0000"/>
                </a:solidFill>
              </a:rPr>
              <a:t>20</a:t>
            </a:r>
            <a:r>
              <a:rPr lang="zh-CN" altLang="en-US" b="1" dirty="0">
                <a:solidFill>
                  <a:srgbClr val="FF0000"/>
                </a:solidFill>
              </a:rPr>
              <a:t>元（</a:t>
            </a:r>
            <a:r>
              <a:rPr lang="zh-CN" altLang="en-US" dirty="0">
                <a:solidFill>
                  <a:srgbClr val="FF0000"/>
                </a:solidFill>
              </a:rPr>
              <a:t>或开通盐选</a:t>
            </a:r>
            <a:r>
              <a:rPr lang="zh-CN" altLang="en-US" b="1" dirty="0">
                <a:solidFill>
                  <a:srgbClr val="FF0000"/>
                </a:solidFill>
              </a:rPr>
              <a:t>）</a:t>
            </a:r>
            <a:r>
              <a:rPr lang="zh-CN" altLang="en-US" dirty="0">
                <a:solidFill>
                  <a:srgbClr val="FF0000"/>
                </a:solidFill>
              </a:rPr>
              <a:t>、平台签约制作</a:t>
            </a:r>
            <a:r>
              <a:rPr lang="zh-CN" altLang="en-US" b="1" dirty="0">
                <a:solidFill>
                  <a:srgbClr val="FF0000"/>
                </a:solidFill>
              </a:rPr>
              <a:t>短内容、微短剧（✔？）</a:t>
            </a:r>
            <a:endParaRPr lang="en-US" altLang="zh-CN" b="1" dirty="0">
              <a:solidFill>
                <a:srgbClr val="FF0000"/>
              </a:solidFill>
            </a:endParaRPr>
          </a:p>
          <a:p>
            <a:pPr lvl="1"/>
            <a:r>
              <a:rPr lang="zh-CN" altLang="en-US" dirty="0"/>
              <a:t>知乎视频化：“在知乎看</a:t>
            </a:r>
            <a:r>
              <a:rPr lang="en-US" altLang="zh-CN" dirty="0"/>
              <a:t>B</a:t>
            </a:r>
            <a:r>
              <a:rPr lang="zh-CN" altLang="en-US" dirty="0"/>
              <a:t>站快手抖音视频”、</a:t>
            </a:r>
            <a:r>
              <a:rPr lang="zh-CN" altLang="en-US" b="1" dirty="0"/>
              <a:t>“视频知乎看起来像</a:t>
            </a:r>
            <a:r>
              <a:rPr lang="en-US" altLang="zh-CN" b="1" dirty="0"/>
              <a:t>B</a:t>
            </a:r>
            <a:r>
              <a:rPr lang="zh-CN" altLang="en-US" b="1" dirty="0"/>
              <a:t>站知识区”</a:t>
            </a:r>
            <a:r>
              <a:rPr lang="zh-CN" altLang="en-US" dirty="0"/>
              <a:t>、安森垚与半佛仙人：从知乎到</a:t>
            </a:r>
            <a:r>
              <a:rPr lang="en-US" altLang="zh-CN" dirty="0"/>
              <a:t>B</a:t>
            </a:r>
            <a:r>
              <a:rPr lang="zh-CN" altLang="en-US" dirty="0"/>
              <a:t>站</a:t>
            </a:r>
            <a:endParaRPr lang="en-US" altLang="zh-CN" dirty="0"/>
          </a:p>
          <a:p>
            <a:pPr lvl="1"/>
            <a:r>
              <a:rPr lang="zh-CN" altLang="en-US" dirty="0"/>
              <a:t>好物推荐、知乎知物：用</a:t>
            </a:r>
            <a:r>
              <a:rPr lang="en-US" altLang="zh-CN" dirty="0"/>
              <a:t>α</a:t>
            </a:r>
            <a:r>
              <a:rPr lang="zh-CN" altLang="en-US" dirty="0"/>
              <a:t>、</a:t>
            </a:r>
            <a:r>
              <a:rPr lang="en-US" altLang="zh-CN" dirty="0"/>
              <a:t>β</a:t>
            </a:r>
            <a:r>
              <a:rPr lang="zh-CN" altLang="en-US" dirty="0"/>
              <a:t>、</a:t>
            </a:r>
            <a:r>
              <a:rPr lang="en-US" altLang="zh-CN" dirty="0"/>
              <a:t>γ</a:t>
            </a:r>
            <a:r>
              <a:rPr lang="zh-CN" altLang="en-US"/>
              <a:t>标记的三款挂耳咖啡，定制月饼与喷射战士</a:t>
            </a:r>
            <a:endParaRPr lang="zh-CN" altLang="en-US" dirty="0"/>
          </a:p>
        </p:txBody>
      </p:sp>
      <p:pic>
        <p:nvPicPr>
          <p:cNvPr id="4" name="图片 3">
            <a:extLst>
              <a:ext uri="{FF2B5EF4-FFF2-40B4-BE49-F238E27FC236}">
                <a16:creationId xmlns:a16="http://schemas.microsoft.com/office/drawing/2014/main" id="{CDCD2C3C-E6B3-4F86-9586-466BB16BADB9}"/>
              </a:ext>
            </a:extLst>
          </p:cNvPr>
          <p:cNvPicPr>
            <a:picLocks noChangeAspect="1"/>
          </p:cNvPicPr>
          <p:nvPr/>
        </p:nvPicPr>
        <p:blipFill>
          <a:blip r:embed="rId2"/>
          <a:stretch>
            <a:fillRect/>
          </a:stretch>
        </p:blipFill>
        <p:spPr>
          <a:xfrm>
            <a:off x="6639318" y="0"/>
            <a:ext cx="2494741" cy="5169159"/>
          </a:xfrm>
          <a:prstGeom prst="rect">
            <a:avLst/>
          </a:prstGeom>
        </p:spPr>
      </p:pic>
    </p:spTree>
    <p:extLst>
      <p:ext uri="{BB962C8B-B14F-4D97-AF65-F5344CB8AC3E}">
        <p14:creationId xmlns:p14="http://schemas.microsoft.com/office/powerpoint/2010/main" val="1225397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 calcmode="lin" valueType="num">
                                      <p:cBhvr additive="base">
                                        <p:cTn id="3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 calcmode="lin" valueType="num">
                                      <p:cBhvr additive="base">
                                        <p:cTn id="4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 calcmode="lin" valueType="num">
                                      <p:cBhvr additive="base">
                                        <p:cTn id="4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 calcmode="lin" valueType="num">
                                      <p:cBhvr additive="base">
                                        <p:cTn id="51"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3">
                                            <p:txEl>
                                              <p:pRg st="13" end="13"/>
                                            </p:txEl>
                                          </p:spTgt>
                                        </p:tgtEl>
                                        <p:attrNameLst>
                                          <p:attrName>style.visibility</p:attrName>
                                        </p:attrNameLst>
                                      </p:cBhvr>
                                      <p:to>
                                        <p:strVal val="visible"/>
                                      </p:to>
                                    </p:set>
                                    <p:anim calcmode="lin" valueType="num">
                                      <p:cBhvr additive="base">
                                        <p:cTn id="55"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3" end="13"/>
                                            </p:txEl>
                                          </p:spTgt>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
                                            <p:txEl>
                                              <p:pRg st="14" end="14"/>
                                            </p:txEl>
                                          </p:spTgt>
                                        </p:tgtEl>
                                        <p:attrNameLst>
                                          <p:attrName>style.visibility</p:attrName>
                                        </p:attrNameLst>
                                      </p:cBhvr>
                                      <p:to>
                                        <p:strVal val="visible"/>
                                      </p:to>
                                    </p:set>
                                    <p:anim calcmode="lin" valueType="num">
                                      <p:cBhvr additive="base">
                                        <p:cTn id="59"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additive="base">
                                        <p:cTn id="65" dur="500" fill="hold"/>
                                        <p:tgtEl>
                                          <p:spTgt spid="4"/>
                                        </p:tgtEl>
                                        <p:attrNameLst>
                                          <p:attrName>ppt_x</p:attrName>
                                        </p:attrNameLst>
                                      </p:cBhvr>
                                      <p:tavLst>
                                        <p:tav tm="0">
                                          <p:val>
                                            <p:strVal val="#ppt_x"/>
                                          </p:val>
                                        </p:tav>
                                        <p:tav tm="100000">
                                          <p:val>
                                            <p:strVal val="#ppt_x"/>
                                          </p:val>
                                        </p:tav>
                                      </p:tavLst>
                                    </p:anim>
                                    <p:anim calcmode="lin" valueType="num">
                                      <p:cBhvr additive="base">
                                        <p:cTn id="6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AB4F9A-2CB4-4A3D-A503-A9D32A583E98}"/>
              </a:ext>
            </a:extLst>
          </p:cNvPr>
          <p:cNvSpPr>
            <a:spLocks noGrp="1"/>
          </p:cNvSpPr>
          <p:nvPr>
            <p:ph type="title"/>
          </p:nvPr>
        </p:nvSpPr>
        <p:spPr>
          <a:xfrm>
            <a:off x="208722" y="365127"/>
            <a:ext cx="8567530" cy="867326"/>
          </a:xfrm>
        </p:spPr>
        <p:txBody>
          <a:bodyPr>
            <a:normAutofit fontScale="90000"/>
          </a:bodyPr>
          <a:lstStyle/>
          <a:p>
            <a:r>
              <a:rPr lang="zh-CN" altLang="en-US" dirty="0"/>
              <a:t>下期预告：大平台笼罩下如何发掘创新创业机遇？</a:t>
            </a:r>
          </a:p>
        </p:txBody>
      </p:sp>
      <p:sp>
        <p:nvSpPr>
          <p:cNvPr id="3" name="内容占位符 2">
            <a:extLst>
              <a:ext uri="{FF2B5EF4-FFF2-40B4-BE49-F238E27FC236}">
                <a16:creationId xmlns:a16="http://schemas.microsoft.com/office/drawing/2014/main" id="{C5A83788-4D4D-4AAF-9730-DE7D4FA0DE71}"/>
              </a:ext>
            </a:extLst>
          </p:cNvPr>
          <p:cNvSpPr>
            <a:spLocks noGrp="1"/>
          </p:cNvSpPr>
          <p:nvPr>
            <p:ph idx="1"/>
          </p:nvPr>
        </p:nvSpPr>
        <p:spPr>
          <a:xfrm>
            <a:off x="-2" y="1311964"/>
            <a:ext cx="5572539" cy="5456583"/>
          </a:xfrm>
        </p:spPr>
        <p:txBody>
          <a:bodyPr>
            <a:normAutofit/>
          </a:bodyPr>
          <a:lstStyle/>
          <a:p>
            <a:r>
              <a:rPr lang="en-US" altLang="zh-CN" dirty="0"/>
              <a:t>BATJ</a:t>
            </a:r>
            <a:r>
              <a:rPr lang="zh-CN" altLang="en-US" dirty="0"/>
              <a:t>，</a:t>
            </a:r>
            <a:r>
              <a:rPr lang="en-US" altLang="zh-CN" dirty="0"/>
              <a:t>TMDP</a:t>
            </a:r>
            <a:r>
              <a:rPr lang="zh-CN" altLang="en-US" dirty="0"/>
              <a:t>为代表的各领域平台的壮大成熟增大了后续的创新创业的难度</a:t>
            </a:r>
            <a:endParaRPr lang="en-US" altLang="zh-CN" dirty="0"/>
          </a:p>
          <a:p>
            <a:pPr lvl="1"/>
            <a:r>
              <a:rPr lang="zh-CN" altLang="en-US" dirty="0"/>
              <a:t>平台导流、补贴、跟进</a:t>
            </a:r>
            <a:endParaRPr lang="en-US" altLang="zh-CN" dirty="0"/>
          </a:p>
          <a:p>
            <a:pPr lvl="2"/>
            <a:r>
              <a:rPr lang="zh-CN" altLang="en-US" dirty="0"/>
              <a:t>以及属于先发者的额外技术、资金、社会关系优势</a:t>
            </a:r>
            <a:endParaRPr lang="en-US" altLang="zh-CN" dirty="0"/>
          </a:p>
          <a:p>
            <a:endParaRPr lang="en-US" altLang="zh-CN" sz="500" dirty="0"/>
          </a:p>
          <a:p>
            <a:r>
              <a:rPr lang="zh-CN" altLang="en-US" dirty="0"/>
              <a:t>机遇何在？</a:t>
            </a:r>
            <a:endParaRPr lang="en-US" altLang="zh-CN" dirty="0"/>
          </a:p>
          <a:p>
            <a:pPr lvl="1"/>
            <a:r>
              <a:rPr lang="zh-CN" altLang="en-US" dirty="0"/>
              <a:t>颠覆性的技术升级</a:t>
            </a:r>
            <a:endParaRPr lang="en-US" altLang="zh-CN" dirty="0"/>
          </a:p>
          <a:p>
            <a:pPr lvl="2"/>
            <a:r>
              <a:rPr lang="en-US" altLang="zh-CN" dirty="0"/>
              <a:t>5g</a:t>
            </a:r>
            <a:r>
              <a:rPr lang="zh-CN" altLang="en-US" dirty="0"/>
              <a:t>（菊厂</a:t>
            </a:r>
            <a:r>
              <a:rPr lang="en-US" altLang="zh-CN" dirty="0"/>
              <a:t>To B</a:t>
            </a:r>
            <a:r>
              <a:rPr lang="zh-CN" altLang="en-US" dirty="0"/>
              <a:t>项目过万，一半在中国）</a:t>
            </a:r>
            <a:endParaRPr lang="en-US" altLang="zh-CN" dirty="0"/>
          </a:p>
          <a:p>
            <a:pPr lvl="1"/>
            <a:r>
              <a:rPr lang="zh-CN" altLang="en-US" dirty="0"/>
              <a:t>更多赛道（领域）的开拓</a:t>
            </a:r>
            <a:endParaRPr lang="en-US" altLang="zh-CN" dirty="0"/>
          </a:p>
          <a:p>
            <a:pPr lvl="2"/>
            <a:r>
              <a:rPr lang="zh-CN" altLang="en-US" dirty="0"/>
              <a:t>对传统领域的“降维”，次世代人群的消费习惯更迭</a:t>
            </a:r>
            <a:endParaRPr lang="en-US" altLang="zh-CN" dirty="0"/>
          </a:p>
          <a:p>
            <a:pPr lvl="1"/>
            <a:r>
              <a:rPr lang="zh-CN" altLang="en-US" b="1" dirty="0"/>
              <a:t>极致的客户细分（更好的满足需要）</a:t>
            </a:r>
            <a:endParaRPr lang="en-US" altLang="zh-CN" b="1" dirty="0"/>
          </a:p>
          <a:p>
            <a:pPr lvl="2"/>
            <a:r>
              <a:rPr lang="zh-CN" altLang="en-US" b="1" dirty="0"/>
              <a:t>支撑原理：长尾商业模式</a:t>
            </a:r>
            <a:endParaRPr lang="en-US" altLang="zh-CN" b="1" dirty="0"/>
          </a:p>
          <a:p>
            <a:pPr lvl="3"/>
            <a:endParaRPr lang="zh-CN" altLang="en-US" dirty="0"/>
          </a:p>
        </p:txBody>
      </p:sp>
      <p:pic>
        <p:nvPicPr>
          <p:cNvPr id="4" name="图片 3">
            <a:extLst>
              <a:ext uri="{FF2B5EF4-FFF2-40B4-BE49-F238E27FC236}">
                <a16:creationId xmlns:a16="http://schemas.microsoft.com/office/drawing/2014/main" id="{7C261041-B654-485E-906F-595CD7C6967C}"/>
              </a:ext>
            </a:extLst>
          </p:cNvPr>
          <p:cNvPicPr>
            <a:picLocks noChangeAspect="1"/>
          </p:cNvPicPr>
          <p:nvPr/>
        </p:nvPicPr>
        <p:blipFill>
          <a:blip r:embed="rId2"/>
          <a:stretch>
            <a:fillRect/>
          </a:stretch>
        </p:blipFill>
        <p:spPr>
          <a:xfrm>
            <a:off x="5572538" y="1831845"/>
            <a:ext cx="3571462" cy="3443061"/>
          </a:xfrm>
          <a:prstGeom prst="rect">
            <a:avLst/>
          </a:prstGeom>
        </p:spPr>
      </p:pic>
    </p:spTree>
    <p:extLst>
      <p:ext uri="{BB962C8B-B14F-4D97-AF65-F5344CB8AC3E}">
        <p14:creationId xmlns:p14="http://schemas.microsoft.com/office/powerpoint/2010/main" val="1358243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652DB4-5619-49A0-A428-A4E607F2C03B}"/>
              </a:ext>
            </a:extLst>
          </p:cNvPr>
          <p:cNvSpPr>
            <a:spLocks noGrp="1"/>
          </p:cNvSpPr>
          <p:nvPr>
            <p:ph type="title"/>
          </p:nvPr>
        </p:nvSpPr>
        <p:spPr>
          <a:xfrm>
            <a:off x="457200" y="277813"/>
            <a:ext cx="8229600" cy="1139825"/>
          </a:xfrm>
        </p:spPr>
        <p:txBody>
          <a:bodyPr/>
          <a:lstStyle/>
          <a:p>
            <a:r>
              <a:rPr lang="zh-CN" altLang="en-US" sz="3600" dirty="0"/>
              <a:t>从业务转向“人”：商业模式的重构</a:t>
            </a:r>
            <a:endParaRPr lang="zh-CN" altLang="en-US" dirty="0"/>
          </a:p>
        </p:txBody>
      </p:sp>
      <p:sp>
        <p:nvSpPr>
          <p:cNvPr id="3" name="内容占位符 2">
            <a:extLst>
              <a:ext uri="{FF2B5EF4-FFF2-40B4-BE49-F238E27FC236}">
                <a16:creationId xmlns:a16="http://schemas.microsoft.com/office/drawing/2014/main" id="{B93D5BBD-5900-4166-A388-2B9DB8C32D7D}"/>
              </a:ext>
            </a:extLst>
          </p:cNvPr>
          <p:cNvSpPr>
            <a:spLocks noGrp="1"/>
          </p:cNvSpPr>
          <p:nvPr>
            <p:ph idx="1"/>
          </p:nvPr>
        </p:nvSpPr>
        <p:spPr>
          <a:xfrm>
            <a:off x="208719" y="1156251"/>
            <a:ext cx="8816009" cy="5087387"/>
          </a:xfrm>
        </p:spPr>
        <p:txBody>
          <a:bodyPr/>
          <a:lstStyle/>
          <a:p>
            <a:r>
              <a:rPr lang="zh-CN" altLang="en-US" dirty="0"/>
              <a:t>背景：信息互联技术近四十年的高速发展</a:t>
            </a:r>
            <a:endParaRPr lang="en-US" altLang="zh-CN" dirty="0"/>
          </a:p>
          <a:p>
            <a:pPr lvl="1"/>
            <a:r>
              <a:rPr lang="zh-CN" altLang="en-US" sz="2400" b="1" dirty="0"/>
              <a:t>信息技术服务（大规模用户）的边界成本接近于零</a:t>
            </a:r>
            <a:endParaRPr lang="en-US" altLang="zh-CN" sz="2000" dirty="0"/>
          </a:p>
          <a:p>
            <a:pPr lvl="1"/>
            <a:r>
              <a:rPr lang="zh-CN" altLang="en-US" sz="2400" b="1" dirty="0"/>
              <a:t>人与人互联的成本极大地降低</a:t>
            </a:r>
            <a:endParaRPr lang="en-US" altLang="zh-CN" sz="2400" b="1" dirty="0"/>
          </a:p>
          <a:p>
            <a:pPr lvl="2"/>
            <a:r>
              <a:rPr lang="zh-CN" altLang="en-US" sz="2000" i="1" dirty="0"/>
              <a:t>实质上改变了人类社会的组织形式（交往、政治、企业）</a:t>
            </a:r>
            <a:endParaRPr lang="en-US" altLang="zh-CN" sz="2000" i="1" dirty="0"/>
          </a:p>
          <a:p>
            <a:endParaRPr lang="en-US" altLang="zh-CN" sz="1800" dirty="0"/>
          </a:p>
          <a:p>
            <a:r>
              <a:rPr lang="zh-CN" altLang="en-US" sz="2800" dirty="0"/>
              <a:t>新技术与社会变革导致商业模式上大量“以旧换新”</a:t>
            </a:r>
            <a:endParaRPr lang="en-US" altLang="zh-CN" sz="2800" dirty="0"/>
          </a:p>
          <a:p>
            <a:pPr lvl="1"/>
            <a:r>
              <a:rPr lang="zh-CN" altLang="en-US" sz="2400" dirty="0"/>
              <a:t>在</a:t>
            </a:r>
            <a:r>
              <a:rPr lang="zh-CN" altLang="en-US" sz="2400" b="1" dirty="0"/>
              <a:t>人与组织互联成本大幅度降低</a:t>
            </a:r>
            <a:r>
              <a:rPr lang="zh-CN" altLang="en-US" sz="2400" dirty="0"/>
              <a:t>的时代背景下，最具代表性的商业模式是 </a:t>
            </a:r>
            <a:r>
              <a:rPr lang="en-US" altLang="zh-CN" sz="2400" dirty="0"/>
              <a:t>– </a:t>
            </a:r>
            <a:r>
              <a:rPr lang="zh-CN" altLang="en-US" sz="2400" b="1" dirty="0">
                <a:solidFill>
                  <a:srgbClr val="FF0000"/>
                </a:solidFill>
              </a:rPr>
              <a:t>多边平台商业模式</a:t>
            </a:r>
            <a:endParaRPr lang="en-US" altLang="zh-CN" sz="2000" dirty="0"/>
          </a:p>
          <a:p>
            <a:pPr lvl="2"/>
            <a:r>
              <a:rPr lang="zh-CN" altLang="en-US" sz="2000" dirty="0"/>
              <a:t>企业或组织实现价值主张的方式从自己</a:t>
            </a:r>
            <a:r>
              <a:rPr lang="zh-CN" altLang="en-US" sz="2000" b="1" dirty="0"/>
              <a:t>负责（封闭）</a:t>
            </a:r>
            <a:r>
              <a:rPr lang="zh-CN" altLang="en-US" sz="2000" dirty="0"/>
              <a:t>走向自己</a:t>
            </a:r>
            <a:r>
              <a:rPr lang="zh-CN" altLang="en-US" sz="2000" b="1" dirty="0">
                <a:solidFill>
                  <a:srgbClr val="FF0000"/>
                </a:solidFill>
              </a:rPr>
              <a:t>主导促进</a:t>
            </a:r>
            <a:r>
              <a:rPr lang="zh-CN" altLang="en-US" sz="2000" b="1" dirty="0"/>
              <a:t>多群体互动</a:t>
            </a:r>
            <a:r>
              <a:rPr lang="zh-CN" altLang="en-US" sz="2000" dirty="0"/>
              <a:t>（</a:t>
            </a:r>
            <a:r>
              <a:rPr lang="zh-CN" altLang="en-US" sz="2000" b="1" dirty="0"/>
              <a:t>开放</a:t>
            </a:r>
            <a:r>
              <a:rPr lang="zh-CN" altLang="en-US" sz="2000" dirty="0"/>
              <a:t>，互联成本大幅度降低）</a:t>
            </a:r>
            <a:endParaRPr lang="en-US" altLang="zh-CN" sz="2000" dirty="0"/>
          </a:p>
          <a:p>
            <a:pPr lvl="2"/>
            <a:r>
              <a:rPr lang="zh-CN" altLang="en-US" sz="2000" dirty="0"/>
              <a:t>互联网场景的完整、丰富体验有赖于多方共同参与</a:t>
            </a:r>
            <a:endParaRPr lang="en-US" altLang="zh-CN" sz="2000" dirty="0"/>
          </a:p>
          <a:p>
            <a:pPr lvl="3"/>
            <a:r>
              <a:rPr lang="en-US" altLang="zh-CN" sz="1800" dirty="0"/>
              <a:t>B</a:t>
            </a:r>
            <a:r>
              <a:rPr lang="zh-CN" altLang="en-US" sz="1800" dirty="0"/>
              <a:t>站收视体验：分区</a:t>
            </a:r>
            <a:r>
              <a:rPr lang="en-US" altLang="zh-CN" sz="1800" dirty="0"/>
              <a:t>+</a:t>
            </a:r>
            <a:r>
              <a:rPr lang="zh-CN" altLang="en-US" sz="1800" dirty="0"/>
              <a:t>推荐</a:t>
            </a:r>
            <a:r>
              <a:rPr lang="en-US" altLang="zh-CN" sz="1800" dirty="0"/>
              <a:t>+</a:t>
            </a:r>
            <a:r>
              <a:rPr lang="zh-CN" altLang="en-US" sz="1800" dirty="0"/>
              <a:t>订阅，内容</a:t>
            </a:r>
            <a:r>
              <a:rPr lang="en-US" altLang="zh-CN" sz="1800" dirty="0"/>
              <a:t>+</a:t>
            </a:r>
            <a:r>
              <a:rPr lang="zh-CN" altLang="en-US" sz="1800" dirty="0"/>
              <a:t>弹幕，评论</a:t>
            </a:r>
            <a:r>
              <a:rPr lang="en-US" altLang="zh-CN" sz="1800" dirty="0"/>
              <a:t>+</a:t>
            </a:r>
            <a:r>
              <a:rPr lang="zh-CN" altLang="en-US" sz="1800" dirty="0"/>
              <a:t>回复，转发</a:t>
            </a:r>
            <a:r>
              <a:rPr lang="en-US" altLang="zh-CN" sz="1800" dirty="0"/>
              <a:t>+</a:t>
            </a:r>
            <a:r>
              <a:rPr lang="zh-CN" altLang="en-US" sz="1800" dirty="0"/>
              <a:t>话题，内容推广（正版影视</a:t>
            </a:r>
            <a:r>
              <a:rPr lang="en-US" altLang="zh-CN" sz="1800" dirty="0"/>
              <a:t>&amp;</a:t>
            </a:r>
            <a:r>
              <a:rPr lang="zh-CN" altLang="en-US" sz="1800" dirty="0"/>
              <a:t>游戏</a:t>
            </a:r>
            <a:r>
              <a:rPr lang="en-US" altLang="zh-CN" sz="1800" dirty="0"/>
              <a:t>&amp;</a:t>
            </a:r>
            <a:r>
              <a:rPr lang="zh-CN" altLang="en-US" sz="1800" dirty="0"/>
              <a:t>电商）</a:t>
            </a:r>
            <a:r>
              <a:rPr lang="en-US" altLang="zh-CN" sz="1800" dirty="0"/>
              <a:t>+</a:t>
            </a:r>
            <a:r>
              <a:rPr lang="zh-CN" altLang="en-US" sz="1800" dirty="0"/>
              <a:t>社区管理</a:t>
            </a:r>
            <a:endParaRPr lang="en-US" altLang="zh-CN" sz="1800" dirty="0"/>
          </a:p>
        </p:txBody>
      </p:sp>
      <p:sp>
        <p:nvSpPr>
          <p:cNvPr id="4" name="灯片编号占位符 3">
            <a:extLst>
              <a:ext uri="{FF2B5EF4-FFF2-40B4-BE49-F238E27FC236}">
                <a16:creationId xmlns:a16="http://schemas.microsoft.com/office/drawing/2014/main" id="{6C3306F4-0558-480F-BB7D-8D3783F5FF53}"/>
              </a:ext>
            </a:extLst>
          </p:cNvPr>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1E8B6365-B81F-40E9-AF3C-D63FEC9FB773}" type="slidenum">
              <a:rPr kumimoji="0" lang="en-US" altLang="zh-CN" sz="1200" b="0" i="0" u="none" strike="noStrike" kern="1200" cap="none" spc="0" normalizeH="0" baseline="0" noProof="0" smtClean="0">
                <a:ln>
                  <a:noFill/>
                </a:ln>
                <a:solidFill>
                  <a:srgbClr val="000000"/>
                </a:solidFill>
                <a:effectLst/>
                <a:uLnTx/>
                <a:uFillTx/>
                <a:latin typeface="Garamond" panose="02020404030301010803" pitchFamily="18" charset="0"/>
                <a:ea typeface="宋体" panose="02010600030101010101"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altLang="zh-CN" sz="1200" b="0" i="0" u="none" strike="noStrike" kern="1200" cap="none" spc="0" normalizeH="0" baseline="0" noProof="0">
              <a:ln>
                <a:noFill/>
              </a:ln>
              <a:solidFill>
                <a:srgbClr val="000000"/>
              </a:solidFill>
              <a:effectLst/>
              <a:uLnTx/>
              <a:uFillTx/>
              <a:latin typeface="Garamond" panose="02020404030301010803" pitchFamily="18" charset="0"/>
              <a:ea typeface="宋体" panose="02010600030101010101" pitchFamily="2" charset="-122"/>
              <a:cs typeface="+mn-cs"/>
            </a:endParaRPr>
          </a:p>
        </p:txBody>
      </p:sp>
    </p:spTree>
    <p:extLst>
      <p:ext uri="{BB962C8B-B14F-4D97-AF65-F5344CB8AC3E}">
        <p14:creationId xmlns:p14="http://schemas.microsoft.com/office/powerpoint/2010/main" val="3749693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790D0E-882C-4D4F-BACC-BC8F5CC3AC1E}"/>
              </a:ext>
            </a:extLst>
          </p:cNvPr>
          <p:cNvSpPr>
            <a:spLocks noGrp="1"/>
          </p:cNvSpPr>
          <p:nvPr>
            <p:ph type="title"/>
          </p:nvPr>
        </p:nvSpPr>
        <p:spPr/>
        <p:txBody>
          <a:bodyPr/>
          <a:lstStyle/>
          <a:p>
            <a:r>
              <a:rPr lang="zh-CN" altLang="en-US" dirty="0"/>
              <a:t>多边平台商业模式：促进群体互动造价值</a:t>
            </a:r>
          </a:p>
        </p:txBody>
      </p:sp>
      <p:sp>
        <p:nvSpPr>
          <p:cNvPr id="3" name="内容占位符 2">
            <a:extLst>
              <a:ext uri="{FF2B5EF4-FFF2-40B4-BE49-F238E27FC236}">
                <a16:creationId xmlns:a16="http://schemas.microsoft.com/office/drawing/2014/main" id="{3015A4CD-34E3-4D64-BB93-F7CC2D243418}"/>
              </a:ext>
            </a:extLst>
          </p:cNvPr>
          <p:cNvSpPr>
            <a:spLocks noGrp="1"/>
          </p:cNvSpPr>
          <p:nvPr>
            <p:ph idx="1"/>
          </p:nvPr>
        </p:nvSpPr>
        <p:spPr>
          <a:xfrm>
            <a:off x="39756" y="1825625"/>
            <a:ext cx="9044609" cy="4351338"/>
          </a:xfrm>
        </p:spPr>
        <p:txBody>
          <a:bodyPr>
            <a:normAutofit fontScale="92500"/>
          </a:bodyPr>
          <a:lstStyle/>
          <a:p>
            <a:r>
              <a:rPr lang="zh-CN" altLang="en-US" dirty="0"/>
              <a:t>多边平台将两个或更多</a:t>
            </a:r>
            <a:r>
              <a:rPr lang="zh-CN" altLang="en-US" b="1" dirty="0"/>
              <a:t>独立但相互依存</a:t>
            </a:r>
            <a:r>
              <a:rPr lang="zh-CN" altLang="en-US" dirty="0"/>
              <a:t>的客户群体进行连接</a:t>
            </a:r>
            <a:endParaRPr lang="en-US" altLang="zh-CN" dirty="0"/>
          </a:p>
          <a:p>
            <a:pPr lvl="1"/>
            <a:r>
              <a:rPr lang="zh-CN" altLang="en-US" dirty="0"/>
              <a:t>平台对于其中某一客户群体的价值：其它群体的存在</a:t>
            </a:r>
            <a:endParaRPr lang="en-US" altLang="zh-CN" dirty="0"/>
          </a:p>
          <a:p>
            <a:pPr lvl="1"/>
            <a:r>
              <a:rPr lang="zh-CN" altLang="en-US" dirty="0"/>
              <a:t>平台通过促进不同群体之间的互动而创造价值</a:t>
            </a:r>
            <a:endParaRPr lang="en-US" altLang="zh-CN" dirty="0"/>
          </a:p>
          <a:p>
            <a:pPr lvl="1"/>
            <a:r>
              <a:rPr lang="zh-CN" altLang="en-US" dirty="0"/>
              <a:t>一个多边平台的价值提升在于它所吸引的用户数量的增加</a:t>
            </a:r>
            <a:endParaRPr lang="en-US" altLang="zh-CN" dirty="0"/>
          </a:p>
          <a:p>
            <a:pPr lvl="2"/>
            <a:r>
              <a:rPr lang="zh-CN" altLang="en-US" dirty="0"/>
              <a:t>这一现象也叫做网络效应（垄断倾向的来源）</a:t>
            </a:r>
            <a:endParaRPr lang="en-US" altLang="zh-CN" dirty="0"/>
          </a:p>
          <a:p>
            <a:endParaRPr lang="en-US" altLang="zh-CN" dirty="0"/>
          </a:p>
          <a:p>
            <a:r>
              <a:rPr lang="zh-CN" altLang="en-US" dirty="0"/>
              <a:t>难题：“先有鸡还是先有蛋”</a:t>
            </a:r>
            <a:endParaRPr lang="en-US" altLang="zh-CN" dirty="0"/>
          </a:p>
          <a:p>
            <a:pPr lvl="1"/>
            <a:r>
              <a:rPr lang="zh-CN" altLang="en-US" dirty="0"/>
              <a:t>单个用户群体的价值本质上取决于平台中另一群体的用户数量</a:t>
            </a:r>
            <a:endParaRPr lang="en-US" altLang="zh-CN" dirty="0"/>
          </a:p>
          <a:p>
            <a:pPr lvl="1"/>
            <a:r>
              <a:rPr lang="zh-CN" altLang="en-US" dirty="0"/>
              <a:t>弄清楚哪一“边”能够更好的吸引其它“边”，从而提供免费服务甚至补贴</a:t>
            </a:r>
            <a:endParaRPr lang="en-US" altLang="zh-CN" dirty="0"/>
          </a:p>
          <a:p>
            <a:pPr lvl="2"/>
            <a:r>
              <a:rPr lang="zh-CN" altLang="en-US" dirty="0"/>
              <a:t>信用卡：商户结算交易费，补贴客户</a:t>
            </a:r>
            <a:endParaRPr lang="en-US" altLang="zh-CN" dirty="0"/>
          </a:p>
        </p:txBody>
      </p:sp>
    </p:spTree>
    <p:extLst>
      <p:ext uri="{BB962C8B-B14F-4D97-AF65-F5344CB8AC3E}">
        <p14:creationId xmlns:p14="http://schemas.microsoft.com/office/powerpoint/2010/main" val="996472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CD8C7E-E734-40CC-A31A-02B26A6B0909}"/>
              </a:ext>
            </a:extLst>
          </p:cNvPr>
          <p:cNvSpPr>
            <a:spLocks noGrp="1"/>
          </p:cNvSpPr>
          <p:nvPr>
            <p:ph type="title"/>
          </p:nvPr>
        </p:nvSpPr>
        <p:spPr>
          <a:xfrm>
            <a:off x="628650" y="365126"/>
            <a:ext cx="7886700" cy="738117"/>
          </a:xfrm>
        </p:spPr>
        <p:txBody>
          <a:bodyPr/>
          <a:lstStyle/>
          <a:p>
            <a:r>
              <a:rPr lang="zh-CN" altLang="en-US" dirty="0"/>
              <a:t>谷歌的商业模式：平台推广</a:t>
            </a:r>
          </a:p>
        </p:txBody>
      </p:sp>
      <p:sp>
        <p:nvSpPr>
          <p:cNvPr id="3" name="内容占位符 2">
            <a:extLst>
              <a:ext uri="{FF2B5EF4-FFF2-40B4-BE49-F238E27FC236}">
                <a16:creationId xmlns:a16="http://schemas.microsoft.com/office/drawing/2014/main" id="{4E5781F7-C365-457F-A945-3409A221CCE8}"/>
              </a:ext>
            </a:extLst>
          </p:cNvPr>
          <p:cNvSpPr>
            <a:spLocks noGrp="1"/>
          </p:cNvSpPr>
          <p:nvPr>
            <p:ph idx="1"/>
          </p:nvPr>
        </p:nvSpPr>
        <p:spPr>
          <a:xfrm>
            <a:off x="628650" y="1103243"/>
            <a:ext cx="7886700" cy="2189975"/>
          </a:xfrm>
        </p:spPr>
        <p:txBody>
          <a:bodyPr>
            <a:normAutofit fontScale="85000" lnSpcReduction="20000"/>
          </a:bodyPr>
          <a:lstStyle/>
          <a:p>
            <a:r>
              <a:rPr lang="zh-CN" altLang="en-US" dirty="0"/>
              <a:t>建立并维护搜索引擎的基础设施</a:t>
            </a:r>
            <a:endParaRPr lang="en-US" altLang="zh-CN" dirty="0"/>
          </a:p>
          <a:p>
            <a:pPr lvl="1"/>
            <a:r>
              <a:rPr lang="zh-CN" altLang="en-US" dirty="0"/>
              <a:t>平台三大功能</a:t>
            </a:r>
            <a:r>
              <a:rPr lang="en-US" altLang="zh-CN" dirty="0"/>
              <a:t>Google.com</a:t>
            </a:r>
            <a:r>
              <a:rPr lang="zh-CN" altLang="en-US" dirty="0"/>
              <a:t>、</a:t>
            </a:r>
            <a:r>
              <a:rPr lang="en-US" altLang="zh-CN" dirty="0"/>
              <a:t>AdWords</a:t>
            </a:r>
            <a:r>
              <a:rPr lang="zh-CN" altLang="en-US" dirty="0"/>
              <a:t>、</a:t>
            </a:r>
            <a:r>
              <a:rPr lang="en-US" altLang="zh-CN" dirty="0"/>
              <a:t>AdSense</a:t>
            </a:r>
            <a:r>
              <a:rPr lang="zh-CN" altLang="en-US" dirty="0"/>
              <a:t>的管理</a:t>
            </a:r>
            <a:endParaRPr lang="en-US" altLang="zh-CN" dirty="0"/>
          </a:p>
          <a:p>
            <a:pPr lvl="1"/>
            <a:r>
              <a:rPr lang="en-US" altLang="zh-CN" dirty="0"/>
              <a:t>AdWords – </a:t>
            </a:r>
            <a:r>
              <a:rPr lang="zh-CN" altLang="en-US" dirty="0"/>
              <a:t>搜索栏广告；</a:t>
            </a:r>
            <a:r>
              <a:rPr lang="en-US" altLang="zh-CN" dirty="0"/>
              <a:t>AdSense – </a:t>
            </a:r>
            <a:r>
              <a:rPr lang="zh-CN" altLang="en-US" dirty="0"/>
              <a:t>网站内广告</a:t>
            </a:r>
            <a:endParaRPr lang="en-US" altLang="zh-CN" dirty="0"/>
          </a:p>
          <a:p>
            <a:r>
              <a:rPr lang="zh-CN" altLang="en-US" dirty="0"/>
              <a:t>将平台推广给新用户、新内容提供商、新广告商</a:t>
            </a:r>
            <a:endParaRPr lang="en-US" altLang="zh-CN" dirty="0"/>
          </a:p>
          <a:p>
            <a:pPr lvl="1"/>
            <a:r>
              <a:rPr lang="zh-CN" altLang="en-US" dirty="0"/>
              <a:t>成功尝试：</a:t>
            </a:r>
            <a:r>
              <a:rPr lang="en-US" altLang="zh-CN" dirty="0"/>
              <a:t>Gmail</a:t>
            </a:r>
            <a:r>
              <a:rPr lang="zh-CN" altLang="en-US" dirty="0"/>
              <a:t>、</a:t>
            </a:r>
            <a:r>
              <a:rPr lang="en-US" altLang="zh-CN" dirty="0" err="1"/>
              <a:t>GoogleMap</a:t>
            </a:r>
            <a:r>
              <a:rPr lang="zh-CN" altLang="en-US" dirty="0"/>
              <a:t>、</a:t>
            </a:r>
            <a:r>
              <a:rPr lang="en-US" altLang="zh-CN" b="1" dirty="0">
                <a:solidFill>
                  <a:srgbClr val="FF0000"/>
                </a:solidFill>
              </a:rPr>
              <a:t>Android</a:t>
            </a:r>
            <a:r>
              <a:rPr lang="zh-CN" altLang="en-US" b="1" dirty="0">
                <a:solidFill>
                  <a:srgbClr val="FF0000"/>
                </a:solidFill>
              </a:rPr>
              <a:t> </a:t>
            </a:r>
            <a:r>
              <a:rPr lang="en-US" altLang="zh-CN" b="1" dirty="0">
                <a:solidFill>
                  <a:srgbClr val="FF0000"/>
                </a:solidFill>
              </a:rPr>
              <a:t>- GMS</a:t>
            </a:r>
          </a:p>
          <a:p>
            <a:pPr lvl="2"/>
            <a:r>
              <a:rPr lang="zh-CN" altLang="en-US" sz="2100" b="1" dirty="0"/>
              <a:t>谷歌地图正在成为新核心</a:t>
            </a:r>
            <a:r>
              <a:rPr lang="zh-CN" altLang="en-US" sz="2100" dirty="0"/>
              <a:t>（高德：嗯，百度：？）</a:t>
            </a:r>
            <a:endParaRPr lang="en-US" altLang="zh-CN" sz="2100" dirty="0"/>
          </a:p>
          <a:p>
            <a:pPr lvl="1"/>
            <a:r>
              <a:rPr lang="zh-CN" altLang="en-US" dirty="0"/>
              <a:t>未流行尝试：谷歌眼镜、谷歌热气球</a:t>
            </a:r>
          </a:p>
        </p:txBody>
      </p:sp>
      <p:pic>
        <p:nvPicPr>
          <p:cNvPr id="5" name="图片 4">
            <a:extLst>
              <a:ext uri="{FF2B5EF4-FFF2-40B4-BE49-F238E27FC236}">
                <a16:creationId xmlns:a16="http://schemas.microsoft.com/office/drawing/2014/main" id="{65F93A8D-7C09-4F49-BA61-BC9F76C008A5}"/>
              </a:ext>
            </a:extLst>
          </p:cNvPr>
          <p:cNvPicPr>
            <a:picLocks noChangeAspect="1"/>
          </p:cNvPicPr>
          <p:nvPr/>
        </p:nvPicPr>
        <p:blipFill>
          <a:blip r:embed="rId2"/>
          <a:stretch>
            <a:fillRect/>
          </a:stretch>
        </p:blipFill>
        <p:spPr>
          <a:xfrm>
            <a:off x="2981739" y="3293219"/>
            <a:ext cx="5680213" cy="3427385"/>
          </a:xfrm>
          <a:prstGeom prst="rect">
            <a:avLst/>
          </a:prstGeom>
        </p:spPr>
      </p:pic>
    </p:spTree>
    <p:extLst>
      <p:ext uri="{BB962C8B-B14F-4D97-AF65-F5344CB8AC3E}">
        <p14:creationId xmlns:p14="http://schemas.microsoft.com/office/powerpoint/2010/main" val="689926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A793AE-9829-453A-87A3-B2BFBBE44881}"/>
              </a:ext>
            </a:extLst>
          </p:cNvPr>
          <p:cNvSpPr>
            <a:spLocks noGrp="1"/>
          </p:cNvSpPr>
          <p:nvPr>
            <p:ph type="title"/>
          </p:nvPr>
        </p:nvSpPr>
        <p:spPr>
          <a:xfrm>
            <a:off x="397565" y="365126"/>
            <a:ext cx="8117785" cy="1325563"/>
          </a:xfrm>
        </p:spPr>
        <p:txBody>
          <a:bodyPr/>
          <a:lstStyle/>
          <a:p>
            <a:r>
              <a:rPr lang="en-US" altLang="zh-CN" dirty="0"/>
              <a:t>Wii vs.</a:t>
            </a:r>
            <a:r>
              <a:rPr lang="zh-CN" altLang="en-US" dirty="0"/>
              <a:t> </a:t>
            </a:r>
            <a:r>
              <a:rPr lang="en-US" altLang="zh-CN" dirty="0"/>
              <a:t>PS/Xbox</a:t>
            </a:r>
            <a:r>
              <a:rPr lang="zh-CN" altLang="en-US" dirty="0"/>
              <a:t>：平台收益流补贴</a:t>
            </a:r>
          </a:p>
        </p:txBody>
      </p:sp>
      <p:sp>
        <p:nvSpPr>
          <p:cNvPr id="3" name="内容占位符 2">
            <a:extLst>
              <a:ext uri="{FF2B5EF4-FFF2-40B4-BE49-F238E27FC236}">
                <a16:creationId xmlns:a16="http://schemas.microsoft.com/office/drawing/2014/main" id="{0D122DAB-156A-4A45-A6A5-65091DB894FC}"/>
              </a:ext>
            </a:extLst>
          </p:cNvPr>
          <p:cNvSpPr>
            <a:spLocks noGrp="1"/>
          </p:cNvSpPr>
          <p:nvPr>
            <p:ph idx="1"/>
          </p:nvPr>
        </p:nvSpPr>
        <p:spPr>
          <a:xfrm>
            <a:off x="628650" y="1510748"/>
            <a:ext cx="4089953" cy="5158409"/>
          </a:xfrm>
        </p:spPr>
        <p:txBody>
          <a:bodyPr>
            <a:normAutofit fontScale="85000" lnSpcReduction="20000"/>
          </a:bodyPr>
          <a:lstStyle/>
          <a:p>
            <a:r>
              <a:rPr lang="en-US" altLang="zh-CN" dirty="0"/>
              <a:t>PS/Xbox</a:t>
            </a:r>
          </a:p>
          <a:p>
            <a:pPr lvl="1"/>
            <a:r>
              <a:rPr lang="zh-CN" altLang="en-US" dirty="0"/>
              <a:t>追求高性能（硬核玩家）</a:t>
            </a:r>
            <a:endParaRPr lang="en-US" altLang="zh-CN" dirty="0"/>
          </a:p>
          <a:p>
            <a:pPr lvl="1"/>
            <a:r>
              <a:rPr lang="zh-CN" altLang="en-US" dirty="0"/>
              <a:t>主机降价补贴玩家</a:t>
            </a:r>
            <a:endParaRPr lang="en-US" altLang="zh-CN" dirty="0"/>
          </a:p>
          <a:p>
            <a:pPr lvl="1"/>
            <a:r>
              <a:rPr lang="zh-CN" altLang="en-US" dirty="0"/>
              <a:t>权利金与其它配件（手柄）、服务</a:t>
            </a:r>
            <a:endParaRPr lang="en-US" altLang="zh-CN" dirty="0"/>
          </a:p>
          <a:p>
            <a:pPr lvl="1"/>
            <a:r>
              <a:rPr lang="en-US" altLang="zh-CN" dirty="0"/>
              <a:t>PS</a:t>
            </a:r>
            <a:r>
              <a:rPr lang="zh-CN" altLang="en-US" dirty="0"/>
              <a:t>大成功（</a:t>
            </a:r>
            <a:r>
              <a:rPr lang="en-US" altLang="zh-CN" dirty="0"/>
              <a:t>299</a:t>
            </a:r>
            <a:r>
              <a:rPr lang="zh-CN" altLang="en-US" dirty="0"/>
              <a:t>刀做掉土星</a:t>
            </a:r>
            <a:r>
              <a:rPr lang="en-US" altLang="zh-CN" dirty="0"/>
              <a:t>-399</a:t>
            </a:r>
            <a:r>
              <a:rPr lang="zh-CN" altLang="en-US" dirty="0"/>
              <a:t>刀），</a:t>
            </a:r>
            <a:r>
              <a:rPr lang="en-US" altLang="zh-CN" dirty="0"/>
              <a:t>PS3</a:t>
            </a:r>
            <a:r>
              <a:rPr lang="zh-CN" altLang="en-US" dirty="0"/>
              <a:t>小失败，</a:t>
            </a:r>
            <a:r>
              <a:rPr lang="en-US" altLang="zh-CN" dirty="0"/>
              <a:t>PS4</a:t>
            </a:r>
            <a:r>
              <a:rPr lang="zh-CN" altLang="en-US" dirty="0"/>
              <a:t>走均衡路线成功</a:t>
            </a:r>
            <a:endParaRPr lang="en-US" altLang="zh-CN" dirty="0"/>
          </a:p>
          <a:p>
            <a:pPr lvl="1"/>
            <a:endParaRPr lang="en-US" altLang="zh-CN" dirty="0"/>
          </a:p>
          <a:p>
            <a:r>
              <a:rPr lang="en-US" altLang="zh-CN" dirty="0"/>
              <a:t>Wii</a:t>
            </a:r>
          </a:p>
          <a:p>
            <a:pPr lvl="1"/>
            <a:r>
              <a:rPr lang="zh-CN" altLang="en-US" dirty="0"/>
              <a:t>游戏性与性能的权衡</a:t>
            </a:r>
            <a:endParaRPr lang="en-US" altLang="zh-CN" dirty="0"/>
          </a:p>
          <a:p>
            <a:pPr lvl="1"/>
            <a:r>
              <a:rPr lang="zh-CN" altLang="en-US" dirty="0"/>
              <a:t>主机本身可以盈利</a:t>
            </a:r>
            <a:endParaRPr lang="en-US" altLang="zh-CN" dirty="0"/>
          </a:p>
          <a:p>
            <a:endParaRPr lang="en-US" altLang="zh-CN" dirty="0"/>
          </a:p>
          <a:p>
            <a:r>
              <a:rPr lang="zh-CN" altLang="en-US" dirty="0"/>
              <a:t>目前</a:t>
            </a:r>
            <a:endParaRPr lang="en-US" altLang="zh-CN" dirty="0"/>
          </a:p>
          <a:p>
            <a:pPr lvl="1"/>
            <a:r>
              <a:rPr lang="en-US" altLang="zh-CN" dirty="0"/>
              <a:t>Switch</a:t>
            </a:r>
            <a:r>
              <a:rPr lang="zh-CN" altLang="en-US" dirty="0"/>
              <a:t>开创全新赛道</a:t>
            </a:r>
            <a:endParaRPr lang="en-US" altLang="zh-CN" dirty="0"/>
          </a:p>
          <a:p>
            <a:pPr lvl="1"/>
            <a:r>
              <a:rPr lang="en-US" altLang="zh-CN" dirty="0"/>
              <a:t>PS5</a:t>
            </a:r>
            <a:r>
              <a:rPr lang="zh-CN" altLang="en-US" dirty="0"/>
              <a:t>走保守路线（</a:t>
            </a:r>
            <a:r>
              <a:rPr lang="en-US" altLang="zh-CN" dirty="0"/>
              <a:t>399+499</a:t>
            </a:r>
            <a:r>
              <a:rPr lang="zh-CN" altLang="en-US" dirty="0"/>
              <a:t>刀），</a:t>
            </a:r>
            <a:r>
              <a:rPr lang="en-US" altLang="zh-CN" dirty="0"/>
              <a:t>Xbox Series</a:t>
            </a:r>
            <a:r>
              <a:rPr lang="zh-CN" altLang="en-US" dirty="0"/>
              <a:t>差异化（</a:t>
            </a:r>
            <a:r>
              <a:rPr lang="en-US" altLang="zh-CN" dirty="0"/>
              <a:t>299+499</a:t>
            </a:r>
            <a:r>
              <a:rPr lang="zh-CN" altLang="en-US" dirty="0"/>
              <a:t>刀）</a:t>
            </a:r>
          </a:p>
        </p:txBody>
      </p:sp>
      <p:pic>
        <p:nvPicPr>
          <p:cNvPr id="4" name="图片 3">
            <a:extLst>
              <a:ext uri="{FF2B5EF4-FFF2-40B4-BE49-F238E27FC236}">
                <a16:creationId xmlns:a16="http://schemas.microsoft.com/office/drawing/2014/main" id="{5852ED29-6FD3-4EC0-9253-B4B8AFC788C1}"/>
              </a:ext>
            </a:extLst>
          </p:cNvPr>
          <p:cNvPicPr>
            <a:picLocks noChangeAspect="1"/>
          </p:cNvPicPr>
          <p:nvPr/>
        </p:nvPicPr>
        <p:blipFill>
          <a:blip r:embed="rId2"/>
          <a:stretch>
            <a:fillRect/>
          </a:stretch>
        </p:blipFill>
        <p:spPr>
          <a:xfrm>
            <a:off x="4718603" y="1510748"/>
            <a:ext cx="4343400" cy="2531420"/>
          </a:xfrm>
          <a:prstGeom prst="rect">
            <a:avLst/>
          </a:prstGeom>
        </p:spPr>
      </p:pic>
      <p:pic>
        <p:nvPicPr>
          <p:cNvPr id="5" name="图片 4">
            <a:extLst>
              <a:ext uri="{FF2B5EF4-FFF2-40B4-BE49-F238E27FC236}">
                <a16:creationId xmlns:a16="http://schemas.microsoft.com/office/drawing/2014/main" id="{CBEC8E25-503C-4230-9BD0-3EBD48EDA408}"/>
              </a:ext>
            </a:extLst>
          </p:cNvPr>
          <p:cNvPicPr>
            <a:picLocks noChangeAspect="1"/>
          </p:cNvPicPr>
          <p:nvPr/>
        </p:nvPicPr>
        <p:blipFill>
          <a:blip r:embed="rId3"/>
          <a:stretch>
            <a:fillRect/>
          </a:stretch>
        </p:blipFill>
        <p:spPr>
          <a:xfrm>
            <a:off x="4718604" y="4033787"/>
            <a:ext cx="4343399" cy="2584944"/>
          </a:xfrm>
          <a:prstGeom prst="rect">
            <a:avLst/>
          </a:prstGeom>
        </p:spPr>
      </p:pic>
    </p:spTree>
    <p:extLst>
      <p:ext uri="{BB962C8B-B14F-4D97-AF65-F5344CB8AC3E}">
        <p14:creationId xmlns:p14="http://schemas.microsoft.com/office/powerpoint/2010/main" val="1082713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 calcmode="lin" valueType="num">
                                      <p:cBhvr additive="base">
                                        <p:cTn id="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anim calcmode="lin" valueType="num">
                                      <p:cBhvr additive="base">
                                        <p:cTn id="1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anim calcmode="lin" valueType="num">
                                      <p:cBhvr additive="base">
                                        <p:cTn id="1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8" end="8"/>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anim calcmode="lin" valueType="num">
                                      <p:cBhvr additive="base">
                                        <p:cTn id="2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anim calcmode="lin" valueType="num">
                                      <p:cBhvr additive="base">
                                        <p:cTn id="2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anim calcmode="lin" valueType="num">
                                      <p:cBhvr additive="base">
                                        <p:cTn id="33"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65A4B7-B015-4617-A4A3-26618D6E2910}"/>
              </a:ext>
            </a:extLst>
          </p:cNvPr>
          <p:cNvSpPr>
            <a:spLocks noGrp="1"/>
          </p:cNvSpPr>
          <p:nvPr>
            <p:ph type="title"/>
          </p:nvPr>
        </p:nvSpPr>
        <p:spPr>
          <a:xfrm>
            <a:off x="4873925" y="315432"/>
            <a:ext cx="4317286" cy="678482"/>
          </a:xfrm>
        </p:spPr>
        <p:txBody>
          <a:bodyPr>
            <a:normAutofit fontScale="90000"/>
          </a:bodyPr>
          <a:lstStyle/>
          <a:p>
            <a:r>
              <a:rPr lang="zh-CN" altLang="en-US" sz="4000" dirty="0"/>
              <a:t>苹（</a:t>
            </a:r>
            <a:r>
              <a:rPr lang="en-US" altLang="zh-CN" sz="4000" dirty="0"/>
              <a:t>qi</a:t>
            </a:r>
            <a:r>
              <a:rPr lang="zh-CN" altLang="en-US" sz="4000" dirty="0"/>
              <a:t>）果（</a:t>
            </a:r>
            <a:r>
              <a:rPr lang="en-US" altLang="zh-CN" sz="4000" dirty="0"/>
              <a:t>e</a:t>
            </a:r>
            <a:r>
              <a:rPr lang="zh-CN" altLang="en-US" sz="4000" dirty="0"/>
              <a:t>）进化到平台运营商</a:t>
            </a:r>
          </a:p>
        </p:txBody>
      </p:sp>
      <p:sp>
        <p:nvSpPr>
          <p:cNvPr id="3" name="内容占位符 2">
            <a:extLst>
              <a:ext uri="{FF2B5EF4-FFF2-40B4-BE49-F238E27FC236}">
                <a16:creationId xmlns:a16="http://schemas.microsoft.com/office/drawing/2014/main" id="{C31771FF-99B5-47C2-8D4B-374DE00A2288}"/>
              </a:ext>
            </a:extLst>
          </p:cNvPr>
          <p:cNvSpPr>
            <a:spLocks noGrp="1"/>
          </p:cNvSpPr>
          <p:nvPr>
            <p:ph idx="1"/>
          </p:nvPr>
        </p:nvSpPr>
        <p:spPr>
          <a:xfrm>
            <a:off x="0" y="103517"/>
            <a:ext cx="4696239" cy="6625274"/>
          </a:xfrm>
        </p:spPr>
        <p:txBody>
          <a:bodyPr>
            <a:normAutofit fontScale="85000" lnSpcReduction="20000"/>
          </a:bodyPr>
          <a:lstStyle/>
          <a:p>
            <a:r>
              <a:rPr lang="en-US" altLang="zh-CN" dirty="0"/>
              <a:t>iPod – iTunes – iPhone – App Store</a:t>
            </a:r>
          </a:p>
          <a:p>
            <a:pPr lvl="1"/>
            <a:r>
              <a:rPr lang="en-US" altLang="zh-CN" dirty="0"/>
              <a:t>iTunes</a:t>
            </a:r>
            <a:r>
              <a:rPr lang="zh-CN" altLang="en-US" dirty="0"/>
              <a:t>首次将用户与音乐版权拥有者直接对接，</a:t>
            </a:r>
            <a:r>
              <a:rPr lang="en-US" altLang="zh-CN" dirty="0"/>
              <a:t>iPhone</a:t>
            </a:r>
            <a:r>
              <a:rPr lang="zh-CN" altLang="en-US" dirty="0"/>
              <a:t>可视作平台的拓展（</a:t>
            </a:r>
            <a:r>
              <a:rPr lang="en-US" altLang="zh-CN" dirty="0"/>
              <a:t>Android</a:t>
            </a:r>
            <a:r>
              <a:rPr lang="zh-CN" altLang="en-US" dirty="0"/>
              <a:t>与其异曲同工）</a:t>
            </a:r>
            <a:endParaRPr lang="en-US" altLang="zh-CN" dirty="0"/>
          </a:p>
          <a:p>
            <a:pPr lvl="1"/>
            <a:r>
              <a:rPr lang="en-US" altLang="zh-CN" dirty="0"/>
              <a:t>App Store</a:t>
            </a:r>
            <a:r>
              <a:rPr lang="zh-CN" altLang="en-US" dirty="0"/>
              <a:t>抽取三成的用户付费（微信关闭</a:t>
            </a:r>
            <a:r>
              <a:rPr lang="en-US" altLang="zh-CN" dirty="0"/>
              <a:t>IOS</a:t>
            </a:r>
            <a:r>
              <a:rPr lang="zh-CN" altLang="en-US" dirty="0"/>
              <a:t>打赏入口）</a:t>
            </a:r>
            <a:endParaRPr lang="en-US" altLang="zh-CN" dirty="0"/>
          </a:p>
          <a:p>
            <a:endParaRPr lang="en-US" altLang="zh-CN" sz="100" dirty="0"/>
          </a:p>
          <a:p>
            <a:r>
              <a:rPr lang="zh-CN" altLang="en-US" dirty="0"/>
              <a:t>红钻 </a:t>
            </a:r>
            <a:r>
              <a:rPr lang="en-US" altLang="zh-CN" dirty="0"/>
              <a:t>– </a:t>
            </a:r>
            <a:r>
              <a:rPr lang="zh-CN" altLang="en-US" dirty="0"/>
              <a:t>黄钻 </a:t>
            </a:r>
            <a:r>
              <a:rPr lang="en-US" altLang="zh-CN" dirty="0"/>
              <a:t>– </a:t>
            </a:r>
            <a:r>
              <a:rPr lang="zh-CN" altLang="en-US" dirty="0"/>
              <a:t>蓝钻 </a:t>
            </a:r>
            <a:r>
              <a:rPr lang="en-US" altLang="zh-CN" dirty="0"/>
              <a:t>– </a:t>
            </a:r>
            <a:r>
              <a:rPr lang="zh-CN" altLang="en-US" b="1" dirty="0"/>
              <a:t>绿钻</a:t>
            </a:r>
            <a:r>
              <a:rPr lang="zh-CN" altLang="en-US" dirty="0"/>
              <a:t> </a:t>
            </a:r>
            <a:r>
              <a:rPr lang="en-US" altLang="zh-CN" dirty="0"/>
              <a:t>– </a:t>
            </a:r>
            <a:r>
              <a:rPr lang="zh-CN" altLang="en-US" strike="sngStrike" dirty="0"/>
              <a:t>钻皇</a:t>
            </a:r>
            <a:r>
              <a:rPr lang="zh-CN" altLang="en-US" dirty="0"/>
              <a:t>（</a:t>
            </a:r>
            <a:r>
              <a:rPr lang="en-US" altLang="zh-CN" dirty="0"/>
              <a:t>SVIP</a:t>
            </a:r>
            <a:r>
              <a:rPr lang="zh-CN" altLang="en-US" dirty="0"/>
              <a:t>）</a:t>
            </a:r>
            <a:endParaRPr lang="en-US" altLang="zh-CN" dirty="0"/>
          </a:p>
          <a:p>
            <a:pPr lvl="1"/>
            <a:r>
              <a:rPr lang="en-US" altLang="zh-CN" dirty="0"/>
              <a:t>2017</a:t>
            </a:r>
            <a:r>
              <a:rPr lang="zh-CN" altLang="en-US" dirty="0"/>
              <a:t>年</a:t>
            </a:r>
            <a:r>
              <a:rPr lang="en-US" altLang="zh-CN" dirty="0"/>
              <a:t>9</a:t>
            </a:r>
            <a:r>
              <a:rPr lang="zh-CN" altLang="en-US" dirty="0"/>
              <a:t>月腾讯音乐已占中国总曲库</a:t>
            </a:r>
            <a:r>
              <a:rPr lang="en-US" altLang="zh-CN" dirty="0"/>
              <a:t>90%</a:t>
            </a:r>
          </a:p>
          <a:p>
            <a:pPr lvl="2"/>
            <a:r>
              <a:rPr lang="zh-CN" altLang="en-US" sz="2100" dirty="0"/>
              <a:t>环球、索尼、华纳、英皇、杰威尔与腾讯音乐有排他协议</a:t>
            </a:r>
            <a:endParaRPr lang="en-US" altLang="zh-CN" sz="2100" dirty="0"/>
          </a:p>
          <a:p>
            <a:pPr lvl="2"/>
            <a:r>
              <a:rPr lang="zh-CN" altLang="en-US" sz="2100" dirty="0"/>
              <a:t>苹果、百度、华为、小米、字节跳动依赖于腾讯音乐独家版权的高价转授（对照：索尼投资</a:t>
            </a:r>
            <a:r>
              <a:rPr lang="en-US" altLang="zh-CN" sz="2100" dirty="0"/>
              <a:t>B</a:t>
            </a:r>
            <a:r>
              <a:rPr lang="zh-CN" altLang="en-US" sz="2100" dirty="0"/>
              <a:t>站）</a:t>
            </a:r>
            <a:endParaRPr lang="en-US" altLang="zh-CN" sz="2100" dirty="0"/>
          </a:p>
          <a:p>
            <a:pPr lvl="2"/>
            <a:r>
              <a:rPr lang="zh-CN" altLang="en-US" sz="2100" dirty="0"/>
              <a:t>腾讯</a:t>
            </a:r>
            <a:r>
              <a:rPr lang="en-US" altLang="zh-CN" sz="2100" dirty="0"/>
              <a:t>2021</a:t>
            </a:r>
            <a:r>
              <a:rPr lang="zh-CN" altLang="en-US" sz="2100" dirty="0"/>
              <a:t>上半年推出</a:t>
            </a:r>
            <a:r>
              <a:rPr lang="en-US" altLang="zh-CN" sz="2100" dirty="0"/>
              <a:t>2B</a:t>
            </a:r>
            <a:r>
              <a:rPr lang="zh-CN" altLang="en-US" sz="2100" dirty="0"/>
              <a:t>音乐云服务（视频直播）</a:t>
            </a:r>
            <a:endParaRPr lang="en-US" altLang="zh-CN" sz="2100" dirty="0"/>
          </a:p>
          <a:p>
            <a:pPr lvl="1"/>
            <a:r>
              <a:rPr lang="zh-CN" altLang="en-US" sz="2500" dirty="0"/>
              <a:t>网易的反击</a:t>
            </a:r>
            <a:endParaRPr lang="en-US" altLang="zh-CN" sz="2500" dirty="0"/>
          </a:p>
          <a:p>
            <a:pPr lvl="2"/>
            <a:r>
              <a:rPr lang="en-US" altLang="zh-CN" sz="2100" dirty="0"/>
              <a:t>2019.8 </a:t>
            </a:r>
            <a:r>
              <a:rPr lang="zh-CN" altLang="en-US" sz="2100" dirty="0"/>
              <a:t>网易新闻报道 市场监管总局 对腾讯音乐展开大规模反垄断检查</a:t>
            </a:r>
            <a:endParaRPr lang="en-US" altLang="zh-CN" sz="2100" dirty="0"/>
          </a:p>
          <a:p>
            <a:pPr lvl="2"/>
            <a:r>
              <a:rPr lang="en-US" altLang="zh-CN" sz="2100" dirty="0"/>
              <a:t>2021.7.24</a:t>
            </a:r>
            <a:r>
              <a:rPr lang="zh-CN" altLang="en-US" sz="2100" dirty="0"/>
              <a:t>市场监管总局下发</a:t>
            </a:r>
            <a:r>
              <a:rPr lang="en-US" altLang="zh-CN" sz="2100" dirty="0"/>
              <a:t>《</a:t>
            </a:r>
            <a:r>
              <a:rPr lang="zh-CN" altLang="en-US" sz="2100" dirty="0"/>
              <a:t>行政处罚书</a:t>
            </a:r>
            <a:r>
              <a:rPr lang="en-US" altLang="zh-CN" sz="2100" dirty="0"/>
              <a:t>》</a:t>
            </a:r>
            <a:r>
              <a:rPr lang="zh-CN" altLang="en-US" sz="2100" dirty="0"/>
              <a:t>，责令腾讯放弃独家版权，</a:t>
            </a:r>
            <a:r>
              <a:rPr lang="en-US" altLang="zh-CN" sz="2100" dirty="0"/>
              <a:t>8.23</a:t>
            </a:r>
            <a:r>
              <a:rPr lang="zh-CN" altLang="en-US" sz="2100" dirty="0"/>
              <a:t>腾讯向达成独家协议的上游发函告知，需按期解约</a:t>
            </a:r>
            <a:endParaRPr lang="en-US" altLang="zh-CN" sz="2100" dirty="0"/>
          </a:p>
          <a:p>
            <a:pPr lvl="2"/>
            <a:r>
              <a:rPr lang="zh-CN" altLang="en-US" sz="2100" b="1" dirty="0"/>
              <a:t>网易云音乐重点投向自制音乐人（真 音乐平台？）</a:t>
            </a:r>
            <a:endParaRPr lang="en-US" altLang="zh-CN" sz="2100" b="1" dirty="0"/>
          </a:p>
        </p:txBody>
      </p:sp>
      <p:pic>
        <p:nvPicPr>
          <p:cNvPr id="4" name="图片 3">
            <a:extLst>
              <a:ext uri="{FF2B5EF4-FFF2-40B4-BE49-F238E27FC236}">
                <a16:creationId xmlns:a16="http://schemas.microsoft.com/office/drawing/2014/main" id="{AD6698C1-3F19-4B92-B3C2-74818AD5AFE2}"/>
              </a:ext>
            </a:extLst>
          </p:cNvPr>
          <p:cNvPicPr>
            <a:picLocks noChangeAspect="1"/>
          </p:cNvPicPr>
          <p:nvPr/>
        </p:nvPicPr>
        <p:blipFill>
          <a:blip r:embed="rId2"/>
          <a:stretch>
            <a:fillRect/>
          </a:stretch>
        </p:blipFill>
        <p:spPr>
          <a:xfrm>
            <a:off x="4697658" y="2226469"/>
            <a:ext cx="4446343" cy="3158315"/>
          </a:xfrm>
          <a:prstGeom prst="rect">
            <a:avLst/>
          </a:prstGeom>
        </p:spPr>
      </p:pic>
      <p:sp>
        <p:nvSpPr>
          <p:cNvPr id="5" name="矩形 4">
            <a:extLst>
              <a:ext uri="{FF2B5EF4-FFF2-40B4-BE49-F238E27FC236}">
                <a16:creationId xmlns:a16="http://schemas.microsoft.com/office/drawing/2014/main" id="{E25ED65E-E32A-4370-A771-FCD4A6DF70E9}"/>
              </a:ext>
            </a:extLst>
          </p:cNvPr>
          <p:cNvSpPr/>
          <p:nvPr/>
        </p:nvSpPr>
        <p:spPr>
          <a:xfrm>
            <a:off x="4658967" y="2914651"/>
            <a:ext cx="1915768" cy="247013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文本框 5">
            <a:extLst>
              <a:ext uri="{FF2B5EF4-FFF2-40B4-BE49-F238E27FC236}">
                <a16:creationId xmlns:a16="http://schemas.microsoft.com/office/drawing/2014/main" id="{3604D17F-F2B2-9ADF-4ADE-CF21084DEE8C}"/>
              </a:ext>
            </a:extLst>
          </p:cNvPr>
          <p:cNvSpPr txBox="1"/>
          <p:nvPr/>
        </p:nvSpPr>
        <p:spPr>
          <a:xfrm>
            <a:off x="4045774" y="5520154"/>
            <a:ext cx="5106692" cy="1105624"/>
          </a:xfrm>
          <a:prstGeom prst="rect">
            <a:avLst/>
          </a:prstGeom>
          <a:noFill/>
        </p:spPr>
        <p:txBody>
          <a:bodyPr wrap="square" rtlCol="0">
            <a:spAutoFit/>
          </a:bodyPr>
          <a:lstStyle/>
          <a:p>
            <a:pPr marL="685800" lvl="1" indent="-228600" defTabSz="914400">
              <a:lnSpc>
                <a:spcPct val="70000"/>
              </a:lnSpc>
              <a:spcBef>
                <a:spcPts val="500"/>
              </a:spcBef>
              <a:buFont typeface="Arial" panose="020B0604020202020204" pitchFamily="34" charset="0"/>
              <a:buChar char="•"/>
            </a:pPr>
            <a:r>
              <a:rPr lang="zh-CN" altLang="en-US" sz="2100" dirty="0"/>
              <a:t>腾讯的应对 </a:t>
            </a:r>
            <a:r>
              <a:rPr lang="en-US" altLang="zh-CN" sz="2100" dirty="0"/>
              <a:t>– </a:t>
            </a:r>
            <a:r>
              <a:rPr lang="zh-CN" altLang="en-US" sz="2100" dirty="0"/>
              <a:t>业务多元化</a:t>
            </a:r>
            <a:endParaRPr lang="en-US" altLang="zh-CN" sz="2100" dirty="0"/>
          </a:p>
          <a:p>
            <a:pPr marL="1143000" lvl="2" indent="-228600" defTabSz="914400">
              <a:lnSpc>
                <a:spcPct val="70000"/>
              </a:lnSpc>
              <a:spcBef>
                <a:spcPts val="500"/>
              </a:spcBef>
              <a:buFont typeface="Arial" panose="020B0604020202020204" pitchFamily="34" charset="0"/>
              <a:buChar char="•"/>
            </a:pPr>
            <a:r>
              <a:rPr lang="zh-CN" altLang="en-US" dirty="0"/>
              <a:t>长音频 </a:t>
            </a:r>
            <a:r>
              <a:rPr lang="en-US" altLang="zh-CN" dirty="0"/>
              <a:t>+ </a:t>
            </a:r>
            <a:r>
              <a:rPr lang="zh-CN" altLang="en-US" dirty="0"/>
              <a:t>虚拟艺人</a:t>
            </a:r>
            <a:r>
              <a:rPr lang="en-US" altLang="zh-CN" dirty="0"/>
              <a:t>&amp;</a:t>
            </a:r>
            <a:r>
              <a:rPr lang="zh-CN" altLang="en-US" dirty="0"/>
              <a:t>演唱会</a:t>
            </a:r>
            <a:r>
              <a:rPr lang="en-US" altLang="zh-CN" dirty="0"/>
              <a:t>&amp;K</a:t>
            </a:r>
            <a:r>
              <a:rPr lang="zh-CN" altLang="en-US" dirty="0"/>
              <a:t>歌</a:t>
            </a:r>
            <a:endParaRPr lang="en-US" altLang="zh-CN" dirty="0"/>
          </a:p>
          <a:p>
            <a:pPr marL="1143000" lvl="2" indent="-228600" defTabSz="914400">
              <a:lnSpc>
                <a:spcPct val="70000"/>
              </a:lnSpc>
              <a:spcBef>
                <a:spcPts val="500"/>
              </a:spcBef>
              <a:buFont typeface="Arial" panose="020B0604020202020204" pitchFamily="34" charset="0"/>
              <a:buChar char="•"/>
            </a:pPr>
            <a:r>
              <a:rPr lang="zh-CN" altLang="en-US" i="1" dirty="0"/>
              <a:t>眉山天府新区腾讯音乐潮玩基地</a:t>
            </a:r>
            <a:endParaRPr lang="en-US" altLang="zh-CN" i="1" dirty="0"/>
          </a:p>
          <a:p>
            <a:pPr marL="1143000" lvl="2" indent="-228600" defTabSz="914400">
              <a:lnSpc>
                <a:spcPct val="70000"/>
              </a:lnSpc>
              <a:spcBef>
                <a:spcPts val="500"/>
              </a:spcBef>
              <a:buFont typeface="Arial" panose="020B0604020202020204" pitchFamily="34" charset="0"/>
              <a:buChar char="•"/>
            </a:pPr>
            <a:r>
              <a:rPr lang="zh-CN" altLang="en-US" dirty="0"/>
              <a:t>唯一盈利</a:t>
            </a:r>
            <a:r>
              <a:rPr lang="en-US" altLang="zh-CN" dirty="0"/>
              <a:t>+</a:t>
            </a:r>
            <a:r>
              <a:rPr lang="zh-CN" altLang="en-US" dirty="0"/>
              <a:t>充裕现金流</a:t>
            </a:r>
            <a:r>
              <a:rPr lang="en-US" altLang="zh-CN" dirty="0"/>
              <a:t>+</a:t>
            </a:r>
            <a:r>
              <a:rPr lang="zh-CN" altLang="en-US" dirty="0"/>
              <a:t>港股二次上市</a:t>
            </a:r>
          </a:p>
        </p:txBody>
      </p:sp>
    </p:spTree>
    <p:extLst>
      <p:ext uri="{BB962C8B-B14F-4D97-AF65-F5344CB8AC3E}">
        <p14:creationId xmlns:p14="http://schemas.microsoft.com/office/powerpoint/2010/main" val="1882205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 calcmode="lin" valueType="num">
                                      <p:cBhvr additive="base">
                                        <p:cTn id="1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 calcmode="lin" valueType="num">
                                      <p:cBhvr additive="base">
                                        <p:cTn id="1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 calcmode="lin" valueType="num">
                                      <p:cBhvr additive="base">
                                        <p:cTn id="2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7" end="7"/>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 calcmode="lin" valueType="num">
                                      <p:cBhvr additive="base">
                                        <p:cTn id="2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 calcmode="lin" valueType="num">
                                      <p:cBhvr additive="base">
                                        <p:cTn id="3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 calcmode="lin" valueType="num">
                                      <p:cBhvr additive="base">
                                        <p:cTn id="4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 calcmode="lin" valueType="num">
                                      <p:cBhvr additive="base">
                                        <p:cTn id="4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6"/>
                                        </p:tgtEl>
                                        <p:attrNameLst>
                                          <p:attrName>style.visibility</p:attrName>
                                        </p:attrNameLst>
                                      </p:cBhvr>
                                      <p:to>
                                        <p:strVal val="visible"/>
                                      </p:to>
                                    </p:set>
                                    <p:anim calcmode="lin" valueType="num">
                                      <p:cBhvr additive="base">
                                        <p:cTn id="51" dur="500" fill="hold"/>
                                        <p:tgtEl>
                                          <p:spTgt spid="6"/>
                                        </p:tgtEl>
                                        <p:attrNameLst>
                                          <p:attrName>ppt_x</p:attrName>
                                        </p:attrNameLst>
                                      </p:cBhvr>
                                      <p:tavLst>
                                        <p:tav tm="0">
                                          <p:val>
                                            <p:strVal val="#ppt_x"/>
                                          </p:val>
                                        </p:tav>
                                        <p:tav tm="100000">
                                          <p:val>
                                            <p:strVal val="#ppt_x"/>
                                          </p:val>
                                        </p:tav>
                                      </p:tavLst>
                                    </p:anim>
                                    <p:anim calcmode="lin" valueType="num">
                                      <p:cBhvr additive="base">
                                        <p:cTn id="5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5B6D582-9298-482A-B773-FA18D5098C11}"/>
              </a:ext>
            </a:extLst>
          </p:cNvPr>
          <p:cNvPicPr>
            <a:picLocks noChangeAspect="1"/>
          </p:cNvPicPr>
          <p:nvPr/>
        </p:nvPicPr>
        <p:blipFill>
          <a:blip r:embed="rId2"/>
          <a:stretch>
            <a:fillRect/>
          </a:stretch>
        </p:blipFill>
        <p:spPr>
          <a:xfrm>
            <a:off x="3458817" y="2143179"/>
            <a:ext cx="5685182" cy="3439806"/>
          </a:xfrm>
          <a:prstGeom prst="rect">
            <a:avLst/>
          </a:prstGeom>
        </p:spPr>
      </p:pic>
      <p:sp>
        <p:nvSpPr>
          <p:cNvPr id="2" name="标题 1">
            <a:extLst>
              <a:ext uri="{FF2B5EF4-FFF2-40B4-BE49-F238E27FC236}">
                <a16:creationId xmlns:a16="http://schemas.microsoft.com/office/drawing/2014/main" id="{FB3BDD72-71E9-4F0D-8A41-FC9B0EA60AE2}"/>
              </a:ext>
            </a:extLst>
          </p:cNvPr>
          <p:cNvSpPr>
            <a:spLocks noGrp="1"/>
          </p:cNvSpPr>
          <p:nvPr>
            <p:ph type="title"/>
          </p:nvPr>
        </p:nvSpPr>
        <p:spPr/>
        <p:txBody>
          <a:bodyPr/>
          <a:lstStyle/>
          <a:p>
            <a:r>
              <a:rPr lang="zh-CN" altLang="en-US" dirty="0"/>
              <a:t>多边平台商业模式总结</a:t>
            </a:r>
          </a:p>
        </p:txBody>
      </p:sp>
      <p:sp>
        <p:nvSpPr>
          <p:cNvPr id="3" name="内容占位符 2">
            <a:extLst>
              <a:ext uri="{FF2B5EF4-FFF2-40B4-BE49-F238E27FC236}">
                <a16:creationId xmlns:a16="http://schemas.microsoft.com/office/drawing/2014/main" id="{98B847E5-C8FF-4468-B50E-5A6DC005C094}"/>
              </a:ext>
            </a:extLst>
          </p:cNvPr>
          <p:cNvSpPr>
            <a:spLocks noGrp="1"/>
          </p:cNvSpPr>
          <p:nvPr>
            <p:ph idx="1"/>
          </p:nvPr>
        </p:nvSpPr>
        <p:spPr>
          <a:xfrm>
            <a:off x="-11996" y="1690689"/>
            <a:ext cx="3583057" cy="5018224"/>
          </a:xfrm>
        </p:spPr>
        <p:txBody>
          <a:bodyPr>
            <a:normAutofit fontScale="70000" lnSpcReduction="20000"/>
          </a:bodyPr>
          <a:lstStyle/>
          <a:p>
            <a:r>
              <a:rPr lang="zh-CN" altLang="en-US" dirty="0"/>
              <a:t>价值主张一般体现在如下三方面</a:t>
            </a:r>
            <a:endParaRPr lang="en-US" altLang="zh-CN" dirty="0"/>
          </a:p>
          <a:p>
            <a:pPr lvl="1"/>
            <a:r>
              <a:rPr lang="zh-CN" altLang="en-US" dirty="0"/>
              <a:t>吸引用户、群体配对、利用平台交易渠道降低交易成本</a:t>
            </a:r>
            <a:endParaRPr lang="en-US" altLang="zh-CN" dirty="0"/>
          </a:p>
          <a:p>
            <a:endParaRPr lang="en-US" altLang="zh-CN" dirty="0"/>
          </a:p>
          <a:p>
            <a:r>
              <a:rPr lang="zh-CN" altLang="en-US" dirty="0"/>
              <a:t>客户群体相互依存，无法独立</a:t>
            </a:r>
            <a:endParaRPr lang="en-US" altLang="zh-CN" dirty="0"/>
          </a:p>
          <a:p>
            <a:endParaRPr lang="en-US" altLang="zh-CN" dirty="0"/>
          </a:p>
          <a:p>
            <a:r>
              <a:rPr lang="zh-CN" altLang="en-US" dirty="0"/>
              <a:t>核心资源是平台，成本主要来自于平台的维护和开发</a:t>
            </a:r>
            <a:endParaRPr lang="en-US" altLang="zh-CN" dirty="0"/>
          </a:p>
          <a:p>
            <a:pPr lvl="1"/>
            <a:r>
              <a:rPr lang="zh-CN" altLang="en-US" dirty="0"/>
              <a:t>三项关键活动：平台管理、服务实现、平台升级</a:t>
            </a:r>
            <a:endParaRPr lang="en-US" altLang="zh-CN" dirty="0"/>
          </a:p>
          <a:p>
            <a:pPr lvl="1"/>
            <a:r>
              <a:rPr lang="zh-CN" altLang="en-US" i="1" dirty="0"/>
              <a:t>轻资产</a:t>
            </a:r>
            <a:r>
              <a:rPr lang="en-US" altLang="zh-CN" i="1" dirty="0"/>
              <a:t> vs. </a:t>
            </a:r>
            <a:r>
              <a:rPr lang="zh-CN" altLang="en-US" i="1" dirty="0"/>
              <a:t>重资产？</a:t>
            </a:r>
            <a:endParaRPr lang="en-US" altLang="zh-CN" i="1" dirty="0"/>
          </a:p>
          <a:p>
            <a:endParaRPr lang="en-US" altLang="zh-CN" dirty="0"/>
          </a:p>
          <a:p>
            <a:r>
              <a:rPr lang="zh-CN" altLang="en-US" dirty="0"/>
              <a:t>多个收益流，补贴正确的客户群是定价决策的关键</a:t>
            </a:r>
            <a:endParaRPr lang="en-US" altLang="zh-CN" dirty="0"/>
          </a:p>
          <a:p>
            <a:pPr lvl="1"/>
            <a:r>
              <a:rPr lang="zh-CN" altLang="en-US" sz="2600" b="1" dirty="0"/>
              <a:t>如何设计收益流补贴？如何定价？</a:t>
            </a:r>
            <a:endParaRPr lang="en-US" altLang="zh-CN" sz="2600" b="1" dirty="0"/>
          </a:p>
        </p:txBody>
      </p:sp>
    </p:spTree>
    <p:extLst>
      <p:ext uri="{BB962C8B-B14F-4D97-AF65-F5344CB8AC3E}">
        <p14:creationId xmlns:p14="http://schemas.microsoft.com/office/powerpoint/2010/main" val="1775413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AF21B3-FD81-4941-A6C5-2E178A114EE3}"/>
              </a:ext>
            </a:extLst>
          </p:cNvPr>
          <p:cNvSpPr>
            <a:spLocks noGrp="1"/>
          </p:cNvSpPr>
          <p:nvPr>
            <p:ph type="title"/>
          </p:nvPr>
        </p:nvSpPr>
        <p:spPr/>
        <p:txBody>
          <a:bodyPr/>
          <a:lstStyle/>
          <a:p>
            <a:r>
              <a:rPr lang="zh-CN" altLang="en-US" dirty="0"/>
              <a:t>免费的商业模式：其它方面补贴免费产品</a:t>
            </a:r>
          </a:p>
        </p:txBody>
      </p:sp>
      <p:sp>
        <p:nvSpPr>
          <p:cNvPr id="3" name="内容占位符 2">
            <a:extLst>
              <a:ext uri="{FF2B5EF4-FFF2-40B4-BE49-F238E27FC236}">
                <a16:creationId xmlns:a16="http://schemas.microsoft.com/office/drawing/2014/main" id="{8B260F60-2C08-4256-8CF4-2DF77931C6D2}"/>
              </a:ext>
            </a:extLst>
          </p:cNvPr>
          <p:cNvSpPr>
            <a:spLocks noGrp="1"/>
          </p:cNvSpPr>
          <p:nvPr>
            <p:ph idx="1"/>
          </p:nvPr>
        </p:nvSpPr>
        <p:spPr>
          <a:xfrm>
            <a:off x="119270" y="1978924"/>
            <a:ext cx="8905460" cy="4650476"/>
          </a:xfrm>
        </p:spPr>
        <p:txBody>
          <a:bodyPr>
            <a:normAutofit lnSpcReduction="10000"/>
          </a:bodyPr>
          <a:lstStyle/>
          <a:p>
            <a:r>
              <a:rPr lang="zh-CN" altLang="en-US" dirty="0"/>
              <a:t>至少有一个关键的客户群体可以持续免费地享受服务</a:t>
            </a:r>
            <a:endParaRPr lang="en-US" altLang="zh-CN" dirty="0"/>
          </a:p>
          <a:p>
            <a:pPr lvl="1"/>
            <a:r>
              <a:rPr lang="zh-CN" altLang="en-US" dirty="0"/>
              <a:t>不付费客户所得到的财务支持来自于另一个客户群体</a:t>
            </a:r>
            <a:endParaRPr lang="en-US" altLang="zh-CN" dirty="0"/>
          </a:p>
          <a:p>
            <a:pPr lvl="1"/>
            <a:r>
              <a:rPr lang="zh-CN" altLang="en-US" dirty="0"/>
              <a:t>对价格为</a:t>
            </a:r>
            <a:r>
              <a:rPr lang="en-US" altLang="zh-CN" dirty="0"/>
              <a:t>0</a:t>
            </a:r>
            <a:r>
              <a:rPr lang="zh-CN" altLang="en-US" dirty="0"/>
              <a:t>的商品的需求要数倍于定价为</a:t>
            </a:r>
            <a:r>
              <a:rPr lang="en-US" altLang="zh-CN" dirty="0"/>
              <a:t>1</a:t>
            </a:r>
            <a:r>
              <a:rPr lang="zh-CN" altLang="en-US" dirty="0"/>
              <a:t>分钱或更高的商品</a:t>
            </a:r>
            <a:endParaRPr lang="en-US" altLang="zh-CN" dirty="0"/>
          </a:p>
          <a:p>
            <a:pPr lvl="2"/>
            <a:r>
              <a:rPr lang="zh-CN" altLang="en-US" dirty="0"/>
              <a:t>数字产品与服务的复制传播成本接近于</a:t>
            </a:r>
            <a:r>
              <a:rPr lang="en-US" altLang="zh-CN" dirty="0"/>
              <a:t>0</a:t>
            </a:r>
            <a:r>
              <a:rPr lang="zh-CN" altLang="en-US" dirty="0"/>
              <a:t>（海量用户下边界成本也趋向于</a:t>
            </a:r>
            <a:r>
              <a:rPr lang="en-US" altLang="zh-CN" dirty="0"/>
              <a:t>0</a:t>
            </a:r>
            <a:r>
              <a:rPr lang="zh-CN" altLang="en-US" dirty="0"/>
              <a:t>）</a:t>
            </a:r>
            <a:endParaRPr lang="en-US" altLang="zh-CN" dirty="0"/>
          </a:p>
          <a:p>
            <a:endParaRPr lang="en-US" altLang="zh-CN" dirty="0"/>
          </a:p>
          <a:p>
            <a:r>
              <a:rPr lang="zh-CN" altLang="en-US" dirty="0"/>
              <a:t>三种可行的免费商业模式</a:t>
            </a:r>
            <a:endParaRPr lang="en-US" altLang="zh-CN" dirty="0"/>
          </a:p>
          <a:p>
            <a:pPr lvl="1"/>
            <a:r>
              <a:rPr lang="zh-CN" altLang="en-US" i="1" dirty="0"/>
              <a:t>共同点：至少一个群体将得到免费的商品</a:t>
            </a:r>
            <a:endParaRPr lang="en-US" altLang="zh-CN" i="1" dirty="0"/>
          </a:p>
          <a:p>
            <a:pPr lvl="1"/>
            <a:r>
              <a:rPr lang="zh-CN" altLang="en-US" dirty="0"/>
              <a:t>广告模式：基于多边平台的免费商品</a:t>
            </a:r>
            <a:endParaRPr lang="en-US" altLang="zh-CN" dirty="0"/>
          </a:p>
          <a:p>
            <a:pPr lvl="1"/>
            <a:r>
              <a:rPr lang="zh-CN" altLang="en-US" dirty="0"/>
              <a:t>免费增值：免费的基本服务，可选的增值服务</a:t>
            </a:r>
            <a:endParaRPr lang="en-US" altLang="zh-CN" dirty="0"/>
          </a:p>
          <a:p>
            <a:pPr lvl="1"/>
            <a:r>
              <a:rPr lang="zh-CN" altLang="en-US" dirty="0"/>
              <a:t>诱饵</a:t>
            </a:r>
            <a:r>
              <a:rPr lang="en-US" altLang="zh-CN" dirty="0"/>
              <a:t>&amp;</a:t>
            </a:r>
            <a:r>
              <a:rPr lang="zh-CN" altLang="en-US" dirty="0"/>
              <a:t>陷阱：以免费或很便宜的初始价格吸引客户，并引导其重复购买</a:t>
            </a:r>
          </a:p>
        </p:txBody>
      </p:sp>
    </p:spTree>
    <p:extLst>
      <p:ext uri="{BB962C8B-B14F-4D97-AF65-F5344CB8AC3E}">
        <p14:creationId xmlns:p14="http://schemas.microsoft.com/office/powerpoint/2010/main" val="3047459767"/>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TotalTime>
  <Words>2921</Words>
  <Application>Microsoft Office PowerPoint</Application>
  <PresentationFormat>全屏显示(4:3)</PresentationFormat>
  <Paragraphs>251</Paragraphs>
  <Slides>23</Slides>
  <Notes>4</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23</vt:i4>
      </vt:variant>
    </vt:vector>
  </HeadingPairs>
  <TitlesOfParts>
    <vt:vector size="31" baseType="lpstr">
      <vt:lpstr>等线</vt:lpstr>
      <vt:lpstr>Arial</vt:lpstr>
      <vt:lpstr>Calibri</vt:lpstr>
      <vt:lpstr>Calibri Light</vt:lpstr>
      <vt:lpstr>Garamond</vt:lpstr>
      <vt:lpstr>Wingdings</vt:lpstr>
      <vt:lpstr>Office 主题​​</vt:lpstr>
      <vt:lpstr>Edge</vt:lpstr>
      <vt:lpstr>需求与商业模式创新 第三章 商业模式类型 – 平台、免费</vt:lpstr>
      <vt:lpstr>典型商业模式分类</vt:lpstr>
      <vt:lpstr>从业务转向“人”：商业模式的重构</vt:lpstr>
      <vt:lpstr>多边平台商业模式：促进群体互动造价值</vt:lpstr>
      <vt:lpstr>谷歌的商业模式：平台推广</vt:lpstr>
      <vt:lpstr>Wii vs. PS/Xbox：平台收益流补贴</vt:lpstr>
      <vt:lpstr>苹（qi）果（e）进化到平台运营商</vt:lpstr>
      <vt:lpstr>多边平台商业模式总结</vt:lpstr>
      <vt:lpstr>免费的商业模式：其它方面补贴免费产品</vt:lpstr>
      <vt:lpstr>广告：一个多边平台商业模式</vt:lpstr>
      <vt:lpstr>补充：2019年国内广告市场情况</vt:lpstr>
      <vt:lpstr>PowerPoint 演示文稿</vt:lpstr>
      <vt:lpstr>基于广告的免费商业模式总结</vt:lpstr>
      <vt:lpstr>免费增值</vt:lpstr>
      <vt:lpstr>Skype</vt:lpstr>
      <vt:lpstr>保险：倒转的免费增值</vt:lpstr>
      <vt:lpstr>免费增值模式总结</vt:lpstr>
      <vt:lpstr>反转免费模式举例：Cookpad食谱网站</vt:lpstr>
      <vt:lpstr>诱饵&amp;陷阱</vt:lpstr>
      <vt:lpstr>诱饵&amp;陷阱模式总结</vt:lpstr>
      <vt:lpstr>PowerPoint 演示文稿</vt:lpstr>
      <vt:lpstr>知乎的“诱饵”与“陷阱”</vt:lpstr>
      <vt:lpstr>下期预告：大平台笼罩下如何发掘创新创业机遇？</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需求与商业模式创新 第三章 商业模式类型（下）</dc:title>
  <dc:creator>Hongyu Kuang</dc:creator>
  <cp:lastModifiedBy>匡宏宇</cp:lastModifiedBy>
  <cp:revision>47</cp:revision>
  <dcterms:created xsi:type="dcterms:W3CDTF">2020-10-09T06:09:37Z</dcterms:created>
  <dcterms:modified xsi:type="dcterms:W3CDTF">2022-11-06T03:13:19Z</dcterms:modified>
</cp:coreProperties>
</file>

<file path=docProps/thumbnail.jpeg>
</file>